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9" r:id="rId13"/>
    <p:sldId id="268" r:id="rId14"/>
    <p:sldId id="270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7" r:id="rId41"/>
    <p:sldId id="296" r:id="rId42"/>
    <p:sldId id="298" r:id="rId43"/>
    <p:sldId id="299" r:id="rId44"/>
    <p:sldId id="304" r:id="rId45"/>
    <p:sldId id="300" r:id="rId46"/>
    <p:sldId id="301" r:id="rId47"/>
    <p:sldId id="302" r:id="rId48"/>
    <p:sldId id="303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0264B-4D3A-4DB2-98A0-F026C06B36CB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D1A19-CCD3-4961-BBE9-83A0E75E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2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1A19-CCD3-4961-BBE9-83A0E75E940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1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28AD-6892-B942-BA61-11FFA4B05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7AD37-7AA2-3A73-FE60-D2890BF88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9D3D4-DED5-47BE-1FB6-CC77E994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4B32A-FDDD-D7E7-AA47-0C12BB04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6F1F6-16B6-0BCC-1BB1-B6D24E77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4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3CE0C-57EB-BAA3-7AF1-9339DE3F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9CF73-EA4D-4C2E-D837-5F792327D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1A00A-E5DD-ED93-8621-0BEB0FC4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15CEF-48CD-04AB-2878-DA2FA10FF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D1602-1A77-BCEC-BABA-B9F4ED61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6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FDA4F-2C92-D55D-3740-1510B0DDA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96AAA-CEE9-0F20-F424-CD8372391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95F17-7F4A-C545-09EF-187EB418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88858-2A00-8BCB-3045-6D99D2F0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B1F7F-7747-F9D8-02C1-6B38385A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1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2C33-00AC-02D7-4F3B-11FFD7B3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DC11-6707-3022-6E3C-021A8F3C1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56BA5-20F7-B95D-C4D5-6F0A93D7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2B496-73A8-0520-38F9-FE141A48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BE74A-CC25-0F76-23BB-31B0C039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7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52B7-87A3-9F68-8B2C-7FC65892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3EA43-27B7-ACB6-08C0-B839F7F92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81C79-A981-F8BD-DE43-D28CA7DD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21CDE-AAB2-D5C9-5130-E257EB7C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8021E-AB42-2B1A-C5BD-739DECE5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9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874D-E04D-F8EA-4195-998A4A95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58B71-4C78-DAD8-1406-55D450CBB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EA2AB-65DE-7B6E-3970-6BD1E1E0E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9DA98-37C3-7DD5-CB04-195CAA27A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A8E63-6985-3E9A-ADDB-FDF6B4F0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A0448-366B-D96F-6A9C-D15B0567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6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BC87-B0E2-A341-2220-42F71B51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A29E6-6FDB-7FCD-1597-6F2B4957A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68CA2-B8EE-5499-5CAC-A43F65C47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B7E73-9467-2D07-3BA0-2B8A28F8A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BF11E-1C50-AFB5-5449-2062D1443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643E1-2DEC-CA6D-BD95-30C065F7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3A103-3FEB-2110-B0BE-CA4FBADC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86A6B9-3F56-198D-255E-5F57ED603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7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1ECD-3FCA-85A0-C85A-51CE00A9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4EFF8-C8E7-C3E9-AA35-7F9A3002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95084-0CF9-F677-211C-8259893C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6AA11-635D-0CB8-4BE1-22E1106A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8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49E311-F7D5-DCC4-F0F9-356D497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EDCD7-2FF6-0A0E-9A28-3831C90F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396CE-FAA5-6B3F-6A9D-5E144A6B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7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C15C-D4AE-6997-6624-E54771CAF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4866B-E247-66FB-627F-500D6D6B1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6BD80-41D5-EB14-A857-55E4D2E4F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C3A5-41F7-01A7-489E-0AB4477A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69ED4-78B6-2511-34B4-9C17D880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DADF6-46E9-F8E2-B6D0-A8928DDF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4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33C5-4F10-B3BD-38BD-DA573E64C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0046F-BF8E-0A3C-E863-53E9083FA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FE2A8-C020-25B4-7CF5-41B2B42B2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90C20-A319-091A-8395-87836A1B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20607-CA34-048D-109C-924BEC465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4A13D-B242-913C-8826-9ECA02F5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3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33C8E3-172C-90FD-9567-B76E6BAB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EFAB-56A7-EB41-76D7-C86059C49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0DA2A-C386-7B2A-94CC-06B2AF525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6EE3A9-8E70-4091-B39D-F6AF127A1128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94C5-E80A-71B0-1501-C4D0B3ED1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11A50-6C23-2D33-C86E-0F632F57F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D4E066-29BA-4400-B523-E06A33F9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robotics.adf7843" TargetMode="External"/><Relationship Id="rId2" Type="http://schemas.openxmlformats.org/officeDocument/2006/relationships/hyperlink" Target="http://arxiv.org/abs/2101.1156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9/TRO.2021.3080235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3A89-3AE4-2F12-0839-A7A34E5C2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8073"/>
            <a:ext cx="9144000" cy="3463636"/>
          </a:xfrm>
        </p:spPr>
        <p:txBody>
          <a:bodyPr>
            <a:normAutofit fontScale="90000"/>
          </a:bodyPr>
          <a:lstStyle/>
          <a:p>
            <a:r>
              <a:rPr lang="en-US" dirty="0"/>
              <a:t>Time Constrained Multi-Agent Path Planning Around Static and Dynamic Obstacles Using Graphs of Convex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FBA3C8-F4CE-C60F-2464-0B09B55D3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9781"/>
            <a:ext cx="9144000" cy="1082964"/>
          </a:xfrm>
        </p:spPr>
        <p:txBody>
          <a:bodyPr/>
          <a:lstStyle/>
          <a:p>
            <a:r>
              <a:rPr lang="en-US" dirty="0"/>
              <a:t>Matthew Osburn</a:t>
            </a:r>
          </a:p>
        </p:txBody>
      </p:sp>
    </p:spTree>
    <p:extLst>
      <p:ext uri="{BB962C8B-B14F-4D97-AF65-F5344CB8AC3E}">
        <p14:creationId xmlns:p14="http://schemas.microsoft.com/office/powerpoint/2010/main" val="274008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06A05-62C4-9C1C-15EC-6FBA68CA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To Solve: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268F-80DA-7876-63B0-5A65A65EA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Brute force optimization</a:t>
            </a:r>
          </a:p>
          <a:p>
            <a:pPr lvl="1"/>
            <a:r>
              <a:rPr lang="en-US" dirty="0"/>
              <a:t>How many waypoints are needed?</a:t>
            </a:r>
          </a:p>
          <a:p>
            <a:pPr lvl="1"/>
            <a:r>
              <a:rPr lang="en-US" dirty="0"/>
              <a:t>How do we ensure safety?</a:t>
            </a:r>
          </a:p>
          <a:p>
            <a:pPr lvl="1"/>
            <a:r>
              <a:rPr lang="en-US" dirty="0"/>
              <a:t>Very nonlinear/ multi-modal/ lots of local minima</a:t>
            </a:r>
          </a:p>
          <a:p>
            <a:pPr lvl="2"/>
            <a:r>
              <a:rPr lang="en-US" dirty="0"/>
              <a:t>Made worse by strict time constraint!</a:t>
            </a:r>
          </a:p>
          <a:p>
            <a:pPr lvl="1"/>
            <a:r>
              <a:rPr lang="en-US" dirty="0"/>
              <a:t>Can this decentralize and still ensure safety?</a:t>
            </a:r>
          </a:p>
          <a:p>
            <a:r>
              <a:rPr lang="en-US" dirty="0"/>
              <a:t>Instead we leverage the geometry of the problem:</a:t>
            </a:r>
          </a:p>
          <a:p>
            <a:pPr lvl="1"/>
            <a:r>
              <a:rPr lang="en-US" dirty="0"/>
              <a:t>Decompose safe space into a graph of convex sets.</a:t>
            </a:r>
          </a:p>
          <a:p>
            <a:pPr lvl="1"/>
            <a:r>
              <a:rPr lang="en-US" dirty="0"/>
              <a:t>Solve graph.</a:t>
            </a:r>
          </a:p>
          <a:p>
            <a:pPr lvl="1"/>
            <a:r>
              <a:rPr lang="en-US" dirty="0"/>
              <a:t>Back out the trajectory from the solved graph.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0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1797B-C59D-9E6E-E8C3-AADD68F3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DE5AD-EF49-D0A2-FA98-226354F70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MIT Papers:</a:t>
            </a:r>
          </a:p>
          <a:p>
            <a:pPr lvl="1"/>
            <a:r>
              <a:rPr lang="en-US" dirty="0" err="1">
                <a:effectLst/>
              </a:rPr>
              <a:t>Marcucci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Tobia</a:t>
            </a:r>
            <a:r>
              <a:rPr lang="en-US" dirty="0">
                <a:effectLst/>
              </a:rPr>
              <a:t>, Jack </a:t>
            </a:r>
            <a:r>
              <a:rPr lang="en-US" dirty="0" err="1">
                <a:effectLst/>
              </a:rPr>
              <a:t>Umenberger</a:t>
            </a:r>
            <a:r>
              <a:rPr lang="en-US" dirty="0">
                <a:effectLst/>
              </a:rPr>
              <a:t>, Pablo A. </a:t>
            </a:r>
            <a:r>
              <a:rPr lang="en-US" dirty="0" err="1">
                <a:effectLst/>
              </a:rPr>
              <a:t>Parrilo</a:t>
            </a:r>
            <a:r>
              <a:rPr lang="en-US" dirty="0">
                <a:effectLst/>
              </a:rPr>
              <a:t>, and Russ </a:t>
            </a:r>
            <a:r>
              <a:rPr lang="en-US" dirty="0" err="1">
                <a:effectLst/>
              </a:rPr>
              <a:t>Tedrake</a:t>
            </a:r>
            <a:r>
              <a:rPr lang="en-US" dirty="0">
                <a:effectLst/>
              </a:rPr>
              <a:t>. “Shortest Paths in Graphs of Convex Sets.” </a:t>
            </a:r>
            <a:r>
              <a:rPr lang="en-US" dirty="0" err="1">
                <a:effectLst/>
              </a:rPr>
              <a:t>arXiv</a:t>
            </a:r>
            <a:r>
              <a:rPr lang="en-US" dirty="0">
                <a:effectLst/>
              </a:rPr>
              <a:t>, July 3, 2023. </a:t>
            </a:r>
            <a:r>
              <a:rPr lang="en-US" dirty="0">
                <a:effectLst/>
                <a:hlinkClick r:id="rId2"/>
              </a:rPr>
              <a:t>http://arxiv.org/abs/2101.11565</a:t>
            </a:r>
            <a:r>
              <a:rPr lang="en-US" dirty="0">
                <a:effectLst/>
              </a:rPr>
              <a:t>.</a:t>
            </a:r>
          </a:p>
          <a:p>
            <a:pPr lvl="1"/>
            <a:r>
              <a:rPr lang="en-US" dirty="0" err="1">
                <a:effectLst/>
              </a:rPr>
              <a:t>Marcucci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Tobia</a:t>
            </a:r>
            <a:r>
              <a:rPr lang="en-US" dirty="0">
                <a:effectLst/>
              </a:rPr>
              <a:t>, Mark Petersen, David Von Wrangel, and Russ </a:t>
            </a:r>
            <a:r>
              <a:rPr lang="en-US" dirty="0" err="1">
                <a:effectLst/>
              </a:rPr>
              <a:t>Tedrake</a:t>
            </a:r>
            <a:r>
              <a:rPr lang="en-US" dirty="0">
                <a:effectLst/>
              </a:rPr>
              <a:t>. “Motion Planning around Obstacles with Convex Optimization.” </a:t>
            </a:r>
            <a:r>
              <a:rPr lang="en-US" i="1" dirty="0">
                <a:effectLst/>
              </a:rPr>
              <a:t>Science Robotics</a:t>
            </a:r>
            <a:r>
              <a:rPr lang="en-US" dirty="0">
                <a:effectLst/>
              </a:rPr>
              <a:t> 8, no. 84 (November 22, 2023): eadf7843. </a:t>
            </a:r>
            <a:r>
              <a:rPr lang="en-US" dirty="0">
                <a:effectLst/>
                <a:hlinkClick r:id="rId3"/>
              </a:rPr>
              <a:t>https://doi.org/10.1126/scirobotics.adf7843</a:t>
            </a:r>
            <a:r>
              <a:rPr lang="en-US" dirty="0">
                <a:effectLst/>
              </a:rPr>
              <a:t>.</a:t>
            </a:r>
          </a:p>
          <a:p>
            <a:pPr lvl="1"/>
            <a:r>
              <a:rPr lang="en-US" dirty="0">
                <a:effectLst/>
              </a:rPr>
              <a:t>Tordesillas, Jesus, and Jonathan P. How. “MADER: Trajectory Planner in Multiagent and Dynamic Environments.” </a:t>
            </a:r>
            <a:r>
              <a:rPr lang="en-US" i="1" dirty="0">
                <a:effectLst/>
              </a:rPr>
              <a:t>IEEE Transactions on Robotics</a:t>
            </a:r>
            <a:r>
              <a:rPr lang="en-US" dirty="0">
                <a:effectLst/>
              </a:rPr>
              <a:t> 38, no. 1 (February 2022): 463–76. </a:t>
            </a:r>
            <a:r>
              <a:rPr lang="en-US" dirty="0">
                <a:effectLst/>
                <a:hlinkClick r:id="rId4"/>
              </a:rPr>
              <a:t>https://doi.org/10.1109/TRO.2021.3080235</a:t>
            </a:r>
            <a:r>
              <a:rPr lang="en-US" dirty="0">
                <a:effectLst/>
              </a:rPr>
              <a:t>.</a:t>
            </a:r>
          </a:p>
          <a:p>
            <a:pPr lvl="1"/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9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E502-3E2B-8E2F-0460-CA5083A3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25A7E-AA8E-3965-7375-23A1382FF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convex set is a region/ shape where you can draw a straight line between every combination of two points without leaving the shape: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9B0780CE-AA31-8B4C-417A-9F023B335691}"/>
              </a:ext>
            </a:extLst>
          </p:cNvPr>
          <p:cNvSpPr/>
          <p:nvPr/>
        </p:nvSpPr>
        <p:spPr>
          <a:xfrm>
            <a:off x="3950208" y="3310128"/>
            <a:ext cx="2532888" cy="2359152"/>
          </a:xfrm>
          <a:prstGeom prst="hexagon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F46C5C-4BD2-6329-4C75-2176275DB9F8}"/>
              </a:ext>
            </a:extLst>
          </p:cNvPr>
          <p:cNvCxnSpPr>
            <a:cxnSpLocks/>
          </p:cNvCxnSpPr>
          <p:nvPr/>
        </p:nvCxnSpPr>
        <p:spPr>
          <a:xfrm flipV="1">
            <a:off x="4645152" y="3566160"/>
            <a:ext cx="1152144" cy="143560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06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851C-32BA-3E07-57BC-80203759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of Convex Sets Sum Up: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4CF5F70C-DF5B-9460-7DF0-974720A44940}"/>
              </a:ext>
            </a:extLst>
          </p:cNvPr>
          <p:cNvSpPr/>
          <p:nvPr/>
        </p:nvSpPr>
        <p:spPr>
          <a:xfrm>
            <a:off x="987552" y="2816352"/>
            <a:ext cx="1884940" cy="1755648"/>
          </a:xfrm>
          <a:prstGeom prst="hexagon">
            <a:avLst/>
          </a:prstGeom>
          <a:noFill/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24934-2459-9EFD-FEAC-82C4C225CAA5}"/>
              </a:ext>
            </a:extLst>
          </p:cNvPr>
          <p:cNvSpPr/>
          <p:nvPr/>
        </p:nvSpPr>
        <p:spPr>
          <a:xfrm>
            <a:off x="1984248" y="1975104"/>
            <a:ext cx="1508760" cy="1325563"/>
          </a:xfrm>
          <a:prstGeom prst="rect">
            <a:avLst/>
          </a:prstGeom>
          <a:noFill/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A400D9B-EE43-B718-05D2-1A17D9A91C28}"/>
              </a:ext>
            </a:extLst>
          </p:cNvPr>
          <p:cNvSpPr/>
          <p:nvPr/>
        </p:nvSpPr>
        <p:spPr>
          <a:xfrm>
            <a:off x="3035808" y="2176272"/>
            <a:ext cx="1389888" cy="905256"/>
          </a:xfrm>
          <a:prstGeom prst="triangle">
            <a:avLst/>
          </a:prstGeom>
          <a:noFill/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01A5FA-8F8A-36B0-98A2-5541CD0BD82D}"/>
              </a:ext>
            </a:extLst>
          </p:cNvPr>
          <p:cNvSpPr/>
          <p:nvPr/>
        </p:nvSpPr>
        <p:spPr>
          <a:xfrm>
            <a:off x="2199770" y="4101974"/>
            <a:ext cx="1508760" cy="1325563"/>
          </a:xfrm>
          <a:prstGeom prst="rect">
            <a:avLst/>
          </a:prstGeom>
          <a:noFill/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49416F-7ED3-07BB-DAA9-2B6B9204D7B7}"/>
              </a:ext>
            </a:extLst>
          </p:cNvPr>
          <p:cNvSpPr/>
          <p:nvPr/>
        </p:nvSpPr>
        <p:spPr>
          <a:xfrm>
            <a:off x="5907024" y="3154680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A5CB5503-FD45-36C5-960A-6C50BA448B4E}"/>
              </a:ext>
            </a:extLst>
          </p:cNvPr>
          <p:cNvSpPr/>
          <p:nvPr/>
        </p:nvSpPr>
        <p:spPr>
          <a:xfrm>
            <a:off x="6280404" y="3547971"/>
            <a:ext cx="313944" cy="292410"/>
          </a:xfrm>
          <a:prstGeom prst="hexagon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1F477B-038F-377F-D21A-FA407422435E}"/>
              </a:ext>
            </a:extLst>
          </p:cNvPr>
          <p:cNvSpPr/>
          <p:nvPr/>
        </p:nvSpPr>
        <p:spPr>
          <a:xfrm>
            <a:off x="7460228" y="2249107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99C600-0EF3-BED0-A142-B51845E2F980}"/>
              </a:ext>
            </a:extLst>
          </p:cNvPr>
          <p:cNvSpPr/>
          <p:nvPr/>
        </p:nvSpPr>
        <p:spPr>
          <a:xfrm>
            <a:off x="9381744" y="2286000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EA49D2-53F2-D80A-18AF-AB3CADEE88D4}"/>
              </a:ext>
            </a:extLst>
          </p:cNvPr>
          <p:cNvSpPr/>
          <p:nvPr/>
        </p:nvSpPr>
        <p:spPr>
          <a:xfrm>
            <a:off x="7505948" y="4366833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2D8155-428D-8B4A-BB1F-0683E359758E}"/>
              </a:ext>
            </a:extLst>
          </p:cNvPr>
          <p:cNvSpPr/>
          <p:nvPr/>
        </p:nvSpPr>
        <p:spPr>
          <a:xfrm>
            <a:off x="7743306" y="2562209"/>
            <a:ext cx="494548" cy="434499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0F37B79-54D0-DC5F-A6B1-DB5C5F5D0F13}"/>
              </a:ext>
            </a:extLst>
          </p:cNvPr>
          <p:cNvSpPr/>
          <p:nvPr/>
        </p:nvSpPr>
        <p:spPr>
          <a:xfrm>
            <a:off x="9673953" y="2624352"/>
            <a:ext cx="476285" cy="310212"/>
          </a:xfrm>
          <a:prstGeom prst="triangle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05E69E-11B9-A76B-2591-EB70185271D0}"/>
              </a:ext>
            </a:extLst>
          </p:cNvPr>
          <p:cNvSpPr/>
          <p:nvPr/>
        </p:nvSpPr>
        <p:spPr>
          <a:xfrm>
            <a:off x="7789026" y="4679935"/>
            <a:ext cx="494548" cy="434499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4813A7-102E-D770-5698-57E36AF0A1D1}"/>
              </a:ext>
            </a:extLst>
          </p:cNvPr>
          <p:cNvCxnSpPr>
            <a:stCxn id="8" idx="7"/>
            <a:endCxn id="10" idx="2"/>
          </p:cNvCxnSpPr>
          <p:nvPr/>
        </p:nvCxnSpPr>
        <p:spPr>
          <a:xfrm flipV="1">
            <a:off x="6812391" y="2779459"/>
            <a:ext cx="647837" cy="53055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556AD1-8731-0E8D-F8AA-B023F849DFFF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6812391" y="4060047"/>
            <a:ext cx="693557" cy="61988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1B01B3-00DC-BE8B-E91D-57D3C1F20871}"/>
              </a:ext>
            </a:extLst>
          </p:cNvPr>
          <p:cNvCxnSpPr>
            <a:cxnSpLocks/>
            <a:stCxn id="11" idx="2"/>
            <a:endCxn id="10" idx="6"/>
          </p:cNvCxnSpPr>
          <p:nvPr/>
        </p:nvCxnSpPr>
        <p:spPr>
          <a:xfrm flipH="1" flipV="1">
            <a:off x="8520932" y="2779459"/>
            <a:ext cx="860812" cy="3689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904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DD60-F362-832C-31E7-F2579D07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Traversal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431DE5C9-1DA8-961B-80C5-F1E65A2774F2}"/>
              </a:ext>
            </a:extLst>
          </p:cNvPr>
          <p:cNvSpPr/>
          <p:nvPr/>
        </p:nvSpPr>
        <p:spPr>
          <a:xfrm>
            <a:off x="987552" y="2816352"/>
            <a:ext cx="1884940" cy="1755648"/>
          </a:xfrm>
          <a:prstGeom prst="hexagon">
            <a:avLst/>
          </a:prstGeom>
          <a:noFill/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DA9F8B-4DDE-C3E0-E97E-0F3C62F9CBA5}"/>
              </a:ext>
            </a:extLst>
          </p:cNvPr>
          <p:cNvSpPr/>
          <p:nvPr/>
        </p:nvSpPr>
        <p:spPr>
          <a:xfrm>
            <a:off x="1984248" y="1975104"/>
            <a:ext cx="1508760" cy="1325563"/>
          </a:xfrm>
          <a:prstGeom prst="rect">
            <a:avLst/>
          </a:prstGeom>
          <a:noFill/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4D84E6BD-8605-4361-194E-4B05EA7E87EB}"/>
              </a:ext>
            </a:extLst>
          </p:cNvPr>
          <p:cNvSpPr/>
          <p:nvPr/>
        </p:nvSpPr>
        <p:spPr>
          <a:xfrm>
            <a:off x="3035808" y="2176272"/>
            <a:ext cx="1389888" cy="905256"/>
          </a:xfrm>
          <a:prstGeom prst="triangle">
            <a:avLst/>
          </a:prstGeom>
          <a:noFill/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482D1-56F9-2B59-19FF-66A1D5378B6D}"/>
              </a:ext>
            </a:extLst>
          </p:cNvPr>
          <p:cNvSpPr/>
          <p:nvPr/>
        </p:nvSpPr>
        <p:spPr>
          <a:xfrm>
            <a:off x="2199770" y="4101974"/>
            <a:ext cx="1508760" cy="1325563"/>
          </a:xfrm>
          <a:prstGeom prst="rect">
            <a:avLst/>
          </a:prstGeom>
          <a:noFill/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856539-3596-DDCB-212A-C12636D51F5D}"/>
              </a:ext>
            </a:extLst>
          </p:cNvPr>
          <p:cNvSpPr/>
          <p:nvPr/>
        </p:nvSpPr>
        <p:spPr>
          <a:xfrm>
            <a:off x="2872492" y="4773168"/>
            <a:ext cx="355340" cy="35661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E6AB03-84AE-2095-BE0F-5E54AB51CC00}"/>
              </a:ext>
            </a:extLst>
          </p:cNvPr>
          <p:cNvSpPr/>
          <p:nvPr/>
        </p:nvSpPr>
        <p:spPr>
          <a:xfrm>
            <a:off x="2560958" y="2518599"/>
            <a:ext cx="355340" cy="35661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1425FF-A9D7-1D51-B41D-9D389F5379B3}"/>
              </a:ext>
            </a:extLst>
          </p:cNvPr>
          <p:cNvSpPr/>
          <p:nvPr/>
        </p:nvSpPr>
        <p:spPr>
          <a:xfrm>
            <a:off x="5907024" y="3154680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8F54EAD8-E50F-F904-AB53-5B2FBF6648A9}"/>
              </a:ext>
            </a:extLst>
          </p:cNvPr>
          <p:cNvSpPr/>
          <p:nvPr/>
        </p:nvSpPr>
        <p:spPr>
          <a:xfrm>
            <a:off x="6280404" y="3547971"/>
            <a:ext cx="313944" cy="292410"/>
          </a:xfrm>
          <a:prstGeom prst="hexagon">
            <a:avLst/>
          </a:prstGeom>
          <a:noFill/>
          <a:ln w="190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FA7BAB-0A14-6956-3852-FCD41CBD9B1D}"/>
              </a:ext>
            </a:extLst>
          </p:cNvPr>
          <p:cNvSpPr/>
          <p:nvPr/>
        </p:nvSpPr>
        <p:spPr>
          <a:xfrm>
            <a:off x="7460228" y="2249107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59B026-B6BD-54B2-53E7-F6AFE879A346}"/>
              </a:ext>
            </a:extLst>
          </p:cNvPr>
          <p:cNvSpPr/>
          <p:nvPr/>
        </p:nvSpPr>
        <p:spPr>
          <a:xfrm>
            <a:off x="9381744" y="2286000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A81E25-1327-DF2C-DEA6-1F1F38809E43}"/>
              </a:ext>
            </a:extLst>
          </p:cNvPr>
          <p:cNvSpPr/>
          <p:nvPr/>
        </p:nvSpPr>
        <p:spPr>
          <a:xfrm>
            <a:off x="7505948" y="4366833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DA7C53-53F0-9173-07DA-BCA43D5C6C3A}"/>
              </a:ext>
            </a:extLst>
          </p:cNvPr>
          <p:cNvSpPr/>
          <p:nvPr/>
        </p:nvSpPr>
        <p:spPr>
          <a:xfrm>
            <a:off x="7743306" y="2562209"/>
            <a:ext cx="494548" cy="434499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759EB37-CE72-8171-78D7-C1ABB84B1184}"/>
              </a:ext>
            </a:extLst>
          </p:cNvPr>
          <p:cNvSpPr/>
          <p:nvPr/>
        </p:nvSpPr>
        <p:spPr>
          <a:xfrm>
            <a:off x="9673953" y="2624352"/>
            <a:ext cx="476285" cy="310212"/>
          </a:xfrm>
          <a:prstGeom prst="triangle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B46472-5899-B388-7493-C577C2F5988E}"/>
              </a:ext>
            </a:extLst>
          </p:cNvPr>
          <p:cNvSpPr/>
          <p:nvPr/>
        </p:nvSpPr>
        <p:spPr>
          <a:xfrm>
            <a:off x="7789026" y="4679935"/>
            <a:ext cx="494548" cy="434499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905EEA-2083-E59B-F605-614306AC1132}"/>
              </a:ext>
            </a:extLst>
          </p:cNvPr>
          <p:cNvCxnSpPr>
            <a:cxnSpLocks/>
          </p:cNvCxnSpPr>
          <p:nvPr/>
        </p:nvCxnSpPr>
        <p:spPr>
          <a:xfrm flipH="1" flipV="1">
            <a:off x="8520932" y="2779459"/>
            <a:ext cx="860812" cy="3689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1FBE46-F940-0534-42BB-111AC5415DD9}"/>
              </a:ext>
            </a:extLst>
          </p:cNvPr>
          <p:cNvCxnSpPr>
            <a:stCxn id="14" idx="1"/>
            <a:endCxn id="10" idx="5"/>
          </p:cNvCxnSpPr>
          <p:nvPr/>
        </p:nvCxnSpPr>
        <p:spPr>
          <a:xfrm flipH="1" flipV="1">
            <a:off x="6812391" y="4060047"/>
            <a:ext cx="848894" cy="46212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4F9D70-5B9F-04F5-727A-024B568D84EF}"/>
              </a:ext>
            </a:extLst>
          </p:cNvPr>
          <p:cNvCxnSpPr>
            <a:cxnSpLocks/>
            <a:stCxn id="10" idx="7"/>
            <a:endCxn id="12" idx="2"/>
          </p:cNvCxnSpPr>
          <p:nvPr/>
        </p:nvCxnSpPr>
        <p:spPr>
          <a:xfrm flipV="1">
            <a:off x="6812391" y="2779459"/>
            <a:ext cx="647837" cy="53055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0B3673-58C8-37D8-8E2B-CB4E3F2B77F1}"/>
              </a:ext>
            </a:extLst>
          </p:cNvPr>
          <p:cNvSpPr/>
          <p:nvPr/>
        </p:nvSpPr>
        <p:spPr>
          <a:xfrm>
            <a:off x="7858630" y="4718876"/>
            <a:ext cx="355340" cy="35661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B4EF337-2909-46B1-E06B-15048D54D218}"/>
              </a:ext>
            </a:extLst>
          </p:cNvPr>
          <p:cNvSpPr/>
          <p:nvPr/>
        </p:nvSpPr>
        <p:spPr>
          <a:xfrm>
            <a:off x="7790940" y="2618336"/>
            <a:ext cx="355340" cy="35661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9405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2F50-3A54-73E6-1BE4-CA23FD22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45C53-50EA-A8EC-D016-4DF6FE58F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of convex sets and convex motion planning papers papers have multi-agent interactions, but require very high numbers of dimensions to represent the problem.  Time is solved for after original algorithm.  Cannot deal effectively with dynamic obstacles, only static ones.</a:t>
            </a:r>
          </a:p>
          <a:p>
            <a:r>
              <a:rPr lang="en-US" dirty="0"/>
              <a:t>Multi-agent/obstacle avoidance paper presents a method to keep all agents safe from static/dynamic obstacles and other agents. Requires brute force optimizations to guarantee that agents are safe.  Somewhat integrates time based solutions, but requires hefty searches.</a:t>
            </a:r>
          </a:p>
        </p:txBody>
      </p:sp>
    </p:spTree>
    <p:extLst>
      <p:ext uri="{BB962C8B-B14F-4D97-AF65-F5344CB8AC3E}">
        <p14:creationId xmlns:p14="http://schemas.microsoft.com/office/powerpoint/2010/main" val="280093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E4A4-A75D-12BD-3E48-5440F16A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CDF3-B5E5-19D1-A290-679B9092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time as a dimension into the graphs of convex sets to guarantee safety in traversing from point A to point B in a fixed amount of time.</a:t>
            </a:r>
          </a:p>
          <a:p>
            <a:r>
              <a:rPr lang="en-US" dirty="0"/>
              <a:t>Integrating time into the geometry lowers the dimensionality required with multi-agents and obstacles.</a:t>
            </a:r>
          </a:p>
          <a:p>
            <a:r>
              <a:rPr lang="en-US" dirty="0"/>
              <a:t>Using the multi-agent method of the last paper guarantees safe sets stay safe.</a:t>
            </a:r>
          </a:p>
          <a:p>
            <a:r>
              <a:rPr lang="en-US" b="1" dirty="0"/>
              <a:t>Claim</a:t>
            </a:r>
            <a:r>
              <a:rPr lang="en-US" dirty="0"/>
              <a:t>: Implementing time into the geometry makes dynamic systems fixed, allowing us to apply already developed math techniques to solve the problem.</a:t>
            </a:r>
          </a:p>
        </p:txBody>
      </p:sp>
    </p:spTree>
    <p:extLst>
      <p:ext uri="{BB962C8B-B14F-4D97-AF65-F5344CB8AC3E}">
        <p14:creationId xmlns:p14="http://schemas.microsoft.com/office/powerpoint/2010/main" val="4252019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AAFC-0D71-9E05-F6E7-937D7763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2656C-45C1-19C5-1CA4-8AE3A55E2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 down configuration space into safe convex sets.</a:t>
            </a:r>
          </a:p>
          <a:p>
            <a:r>
              <a:rPr lang="en-US" dirty="0"/>
              <a:t>Build a graph of the convex sets</a:t>
            </a:r>
          </a:p>
          <a:p>
            <a:r>
              <a:rPr lang="en-US" dirty="0"/>
              <a:t>Traverse graph</a:t>
            </a:r>
          </a:p>
          <a:p>
            <a:r>
              <a:rPr lang="en-US" dirty="0"/>
              <a:t>Solve for final trajectory</a:t>
            </a:r>
          </a:p>
        </p:txBody>
      </p:sp>
    </p:spTree>
    <p:extLst>
      <p:ext uri="{BB962C8B-B14F-4D97-AF65-F5344CB8AC3E}">
        <p14:creationId xmlns:p14="http://schemas.microsoft.com/office/powerpoint/2010/main" val="443157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E6F5-B972-A648-2441-028093F4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Configuration Space Algorithm: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54CF1-7B81-A54E-3D56-3A9B22648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MIT approximates their safe sets using an optimization scheme.</a:t>
            </a:r>
          </a:p>
          <a:p>
            <a:r>
              <a:rPr lang="en-US" dirty="0"/>
              <a:t>I use the binary space partition method to break down space into convex regions.</a:t>
            </a:r>
          </a:p>
        </p:txBody>
      </p:sp>
    </p:spTree>
    <p:extLst>
      <p:ext uri="{BB962C8B-B14F-4D97-AF65-F5344CB8AC3E}">
        <p14:creationId xmlns:p14="http://schemas.microsoft.com/office/powerpoint/2010/main" val="2031549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BEAB-726C-0CED-705A-82742E51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22FE7-C91B-F58C-2328-10675E1822EE}"/>
              </a:ext>
            </a:extLst>
          </p:cNvPr>
          <p:cNvSpPr/>
          <p:nvPr/>
        </p:nvSpPr>
        <p:spPr>
          <a:xfrm>
            <a:off x="3227832" y="2286000"/>
            <a:ext cx="4933832" cy="369417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3C7EF-7D80-5496-AADD-4792EAEDA33F}"/>
              </a:ext>
            </a:extLst>
          </p:cNvPr>
          <p:cNvSpPr/>
          <p:nvPr/>
        </p:nvSpPr>
        <p:spPr>
          <a:xfrm rot="19065342">
            <a:off x="4486656" y="3329939"/>
            <a:ext cx="2145321" cy="1606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Obstacle</a:t>
            </a:r>
          </a:p>
        </p:txBody>
      </p:sp>
    </p:spTree>
    <p:extLst>
      <p:ext uri="{BB962C8B-B14F-4D97-AF65-F5344CB8AC3E}">
        <p14:creationId xmlns:p14="http://schemas.microsoft.com/office/powerpoint/2010/main" val="15882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6C77-89C6-23BB-CC36-BB3A70E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D4B8-2015-AAA1-42BF-5F446915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12052" cy="4839126"/>
          </a:xfrm>
        </p:spPr>
        <p:txBody>
          <a:bodyPr/>
          <a:lstStyle/>
          <a:p>
            <a:r>
              <a:rPr lang="en-US" b="1" dirty="0"/>
              <a:t>Path planning</a:t>
            </a:r>
            <a:r>
              <a:rPr lang="en-US" dirty="0"/>
              <a:t>: Get from point A to point B</a:t>
            </a:r>
          </a:p>
          <a:p>
            <a:r>
              <a:rPr lang="en-US" b="1" dirty="0"/>
              <a:t>Time Constrained</a:t>
            </a:r>
            <a:r>
              <a:rPr lang="en-US" dirty="0"/>
              <a:t>:  Get from point A to point B in a specific amount of time (no sooner, no later)</a:t>
            </a:r>
          </a:p>
          <a:p>
            <a:r>
              <a:rPr lang="en-US" b="1" dirty="0"/>
              <a:t>Static Obstacles</a:t>
            </a:r>
            <a:r>
              <a:rPr lang="en-US" dirty="0"/>
              <a:t>: Don’t hit a wall!</a:t>
            </a:r>
          </a:p>
          <a:p>
            <a:r>
              <a:rPr lang="en-US" b="1" dirty="0"/>
              <a:t>Dynamic Obstacle</a:t>
            </a:r>
            <a:r>
              <a:rPr lang="en-US" dirty="0"/>
              <a:t>:  don’t hit the moving object!</a:t>
            </a:r>
          </a:p>
          <a:p>
            <a:r>
              <a:rPr lang="en-US" b="1" dirty="0"/>
              <a:t>Multi-Agent</a:t>
            </a:r>
            <a:r>
              <a:rPr lang="en-US" dirty="0"/>
              <a:t>: Don’t hit your neighbor, everyone needs to arrive on time.</a:t>
            </a:r>
          </a:p>
          <a:p>
            <a:r>
              <a:rPr lang="en-US" b="1" dirty="0"/>
              <a:t>Our Problem</a:t>
            </a:r>
            <a:r>
              <a:rPr lang="en-US" dirty="0"/>
              <a:t>:  Do all of these, for all agents.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57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BEAB-726C-0CED-705A-82742E51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22FE7-C91B-F58C-2328-10675E1822EE}"/>
              </a:ext>
            </a:extLst>
          </p:cNvPr>
          <p:cNvSpPr/>
          <p:nvPr/>
        </p:nvSpPr>
        <p:spPr>
          <a:xfrm>
            <a:off x="3227832" y="2286000"/>
            <a:ext cx="4933832" cy="369417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3C7EF-7D80-5496-AADD-4792EAEDA33F}"/>
              </a:ext>
            </a:extLst>
          </p:cNvPr>
          <p:cNvSpPr/>
          <p:nvPr/>
        </p:nvSpPr>
        <p:spPr>
          <a:xfrm rot="19065342">
            <a:off x="4486656" y="3329939"/>
            <a:ext cx="2145321" cy="1606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Obstacle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EBFAC4-9549-AD82-39C7-D6759E01E91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4700016" y="3191256"/>
            <a:ext cx="319350" cy="3472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633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BEAB-726C-0CED-705A-82742E51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22FE7-C91B-F58C-2328-10675E1822EE}"/>
              </a:ext>
            </a:extLst>
          </p:cNvPr>
          <p:cNvSpPr/>
          <p:nvPr/>
        </p:nvSpPr>
        <p:spPr>
          <a:xfrm>
            <a:off x="3227832" y="2286000"/>
            <a:ext cx="4933832" cy="369417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3C7EF-7D80-5496-AADD-4792EAEDA33F}"/>
              </a:ext>
            </a:extLst>
          </p:cNvPr>
          <p:cNvSpPr/>
          <p:nvPr/>
        </p:nvSpPr>
        <p:spPr>
          <a:xfrm rot="19065342">
            <a:off x="4486656" y="3329939"/>
            <a:ext cx="2145321" cy="1606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Obstacle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EBFAC4-9549-AD82-39C7-D6759E01E91B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4700016" y="3191256"/>
            <a:ext cx="319350" cy="34727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04205A-FE24-D55A-F609-8BAE06DFCF44}"/>
              </a:ext>
            </a:extLst>
          </p:cNvPr>
          <p:cNvSpPr/>
          <p:nvPr/>
        </p:nvSpPr>
        <p:spPr>
          <a:xfrm>
            <a:off x="3200400" y="2295144"/>
            <a:ext cx="3108960" cy="2862072"/>
          </a:xfrm>
          <a:custGeom>
            <a:avLst/>
            <a:gdLst>
              <a:gd name="connsiteX0" fmla="*/ 1014984 w 3108960"/>
              <a:gd name="connsiteY0" fmla="*/ 1938528 h 2862072"/>
              <a:gd name="connsiteX1" fmla="*/ 0 w 3108960"/>
              <a:gd name="connsiteY1" fmla="*/ 2862072 h 2862072"/>
              <a:gd name="connsiteX2" fmla="*/ 9144 w 3108960"/>
              <a:gd name="connsiteY2" fmla="*/ 27432 h 2862072"/>
              <a:gd name="connsiteX3" fmla="*/ 3108960 w 3108960"/>
              <a:gd name="connsiteY3" fmla="*/ 0 h 2862072"/>
              <a:gd name="connsiteX4" fmla="*/ 2551176 w 3108960"/>
              <a:gd name="connsiteY4" fmla="*/ 548640 h 2862072"/>
              <a:gd name="connsiteX5" fmla="*/ 1124712 w 3108960"/>
              <a:gd name="connsiteY5" fmla="*/ 1901952 h 28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8960" h="2862072">
                <a:moveTo>
                  <a:pt x="1014984" y="1938528"/>
                </a:moveTo>
                <a:lnTo>
                  <a:pt x="0" y="2862072"/>
                </a:lnTo>
                <a:lnTo>
                  <a:pt x="9144" y="27432"/>
                </a:lnTo>
                <a:lnTo>
                  <a:pt x="3108960" y="0"/>
                </a:lnTo>
                <a:lnTo>
                  <a:pt x="2551176" y="548640"/>
                </a:lnTo>
                <a:lnTo>
                  <a:pt x="1124712" y="1901952"/>
                </a:lnTo>
              </a:path>
            </a:pathLst>
          </a:custGeom>
          <a:solidFill>
            <a:srgbClr val="92D05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22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04205A-FE24-D55A-F609-8BAE06DFCF44}"/>
              </a:ext>
            </a:extLst>
          </p:cNvPr>
          <p:cNvSpPr/>
          <p:nvPr/>
        </p:nvSpPr>
        <p:spPr>
          <a:xfrm>
            <a:off x="3200400" y="2295144"/>
            <a:ext cx="3108960" cy="2862072"/>
          </a:xfrm>
          <a:custGeom>
            <a:avLst/>
            <a:gdLst>
              <a:gd name="connsiteX0" fmla="*/ 1014984 w 3108960"/>
              <a:gd name="connsiteY0" fmla="*/ 1938528 h 2862072"/>
              <a:gd name="connsiteX1" fmla="*/ 0 w 3108960"/>
              <a:gd name="connsiteY1" fmla="*/ 2862072 h 2862072"/>
              <a:gd name="connsiteX2" fmla="*/ 9144 w 3108960"/>
              <a:gd name="connsiteY2" fmla="*/ 27432 h 2862072"/>
              <a:gd name="connsiteX3" fmla="*/ 3108960 w 3108960"/>
              <a:gd name="connsiteY3" fmla="*/ 0 h 2862072"/>
              <a:gd name="connsiteX4" fmla="*/ 2551176 w 3108960"/>
              <a:gd name="connsiteY4" fmla="*/ 548640 h 2862072"/>
              <a:gd name="connsiteX5" fmla="*/ 1124712 w 3108960"/>
              <a:gd name="connsiteY5" fmla="*/ 1901952 h 28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8960" h="2862072">
                <a:moveTo>
                  <a:pt x="1014984" y="1938528"/>
                </a:moveTo>
                <a:lnTo>
                  <a:pt x="0" y="2862072"/>
                </a:lnTo>
                <a:lnTo>
                  <a:pt x="9144" y="27432"/>
                </a:lnTo>
                <a:lnTo>
                  <a:pt x="3108960" y="0"/>
                </a:lnTo>
                <a:lnTo>
                  <a:pt x="2551176" y="548640"/>
                </a:lnTo>
                <a:lnTo>
                  <a:pt x="1124712" y="1901952"/>
                </a:lnTo>
              </a:path>
            </a:pathLst>
          </a:custGeom>
          <a:solidFill>
            <a:srgbClr val="92D05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0BEAB-726C-0CED-705A-82742E51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22FE7-C91B-F58C-2328-10675E1822EE}"/>
              </a:ext>
            </a:extLst>
          </p:cNvPr>
          <p:cNvSpPr/>
          <p:nvPr/>
        </p:nvSpPr>
        <p:spPr>
          <a:xfrm>
            <a:off x="3227832" y="2286000"/>
            <a:ext cx="4933832" cy="369417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3C7EF-7D80-5496-AADD-4792EAEDA33F}"/>
              </a:ext>
            </a:extLst>
          </p:cNvPr>
          <p:cNvSpPr/>
          <p:nvPr/>
        </p:nvSpPr>
        <p:spPr>
          <a:xfrm rot="19065342">
            <a:off x="4486656" y="3329939"/>
            <a:ext cx="2145321" cy="1606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Obstacle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339B77-A4EB-5854-4AAF-128B3CBF0C1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353391" y="3005314"/>
            <a:ext cx="430694" cy="40663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47E298-B02B-4835-5F12-65105BCEF7B1}"/>
              </a:ext>
            </a:extLst>
          </p:cNvPr>
          <p:cNvSpPr/>
          <p:nvPr/>
        </p:nvSpPr>
        <p:spPr>
          <a:xfrm>
            <a:off x="5783461" y="2222074"/>
            <a:ext cx="2359152" cy="3090672"/>
          </a:xfrm>
          <a:custGeom>
            <a:avLst/>
            <a:gdLst>
              <a:gd name="connsiteX0" fmla="*/ 1133856 w 2423160"/>
              <a:gd name="connsiteY0" fmla="*/ 1755648 h 3090672"/>
              <a:gd name="connsiteX1" fmla="*/ 2423160 w 2423160"/>
              <a:gd name="connsiteY1" fmla="*/ 3090672 h 3090672"/>
              <a:gd name="connsiteX2" fmla="*/ 2414016 w 2423160"/>
              <a:gd name="connsiteY2" fmla="*/ 45720 h 3090672"/>
              <a:gd name="connsiteX3" fmla="*/ 566928 w 2423160"/>
              <a:gd name="connsiteY3" fmla="*/ 0 h 3090672"/>
              <a:gd name="connsiteX4" fmla="*/ 0 w 2423160"/>
              <a:gd name="connsiteY4" fmla="*/ 594360 h 3090672"/>
              <a:gd name="connsiteX5" fmla="*/ 950976 w 2423160"/>
              <a:gd name="connsiteY5" fmla="*/ 1591056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3160" h="3090672">
                <a:moveTo>
                  <a:pt x="1133856" y="1755648"/>
                </a:moveTo>
                <a:lnTo>
                  <a:pt x="2423160" y="3090672"/>
                </a:lnTo>
                <a:lnTo>
                  <a:pt x="2414016" y="45720"/>
                </a:lnTo>
                <a:lnTo>
                  <a:pt x="566928" y="0"/>
                </a:lnTo>
                <a:lnTo>
                  <a:pt x="0" y="594360"/>
                </a:lnTo>
                <a:lnTo>
                  <a:pt x="950976" y="1591056"/>
                </a:lnTo>
              </a:path>
            </a:pathLst>
          </a:custGeom>
          <a:solidFill>
            <a:srgbClr val="92D05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06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5049978-643B-C574-AE1B-E6BB81946611}"/>
              </a:ext>
            </a:extLst>
          </p:cNvPr>
          <p:cNvSpPr/>
          <p:nvPr/>
        </p:nvSpPr>
        <p:spPr>
          <a:xfrm>
            <a:off x="4663440" y="3986784"/>
            <a:ext cx="3493008" cy="1984248"/>
          </a:xfrm>
          <a:custGeom>
            <a:avLst/>
            <a:gdLst>
              <a:gd name="connsiteX0" fmla="*/ 640080 w 3493008"/>
              <a:gd name="connsiteY0" fmla="*/ 1444752 h 1984248"/>
              <a:gd name="connsiteX1" fmla="*/ 0 w 3493008"/>
              <a:gd name="connsiteY1" fmla="*/ 1984248 h 1984248"/>
              <a:gd name="connsiteX2" fmla="*/ 3483864 w 3493008"/>
              <a:gd name="connsiteY2" fmla="*/ 1984248 h 1984248"/>
              <a:gd name="connsiteX3" fmla="*/ 3493008 w 3493008"/>
              <a:gd name="connsiteY3" fmla="*/ 1325880 h 1984248"/>
              <a:gd name="connsiteX4" fmla="*/ 2221992 w 3493008"/>
              <a:gd name="connsiteY4" fmla="*/ 0 h 1984248"/>
              <a:gd name="connsiteX5" fmla="*/ 786384 w 3493008"/>
              <a:gd name="connsiteY5" fmla="*/ 1307592 h 1984248"/>
              <a:gd name="connsiteX6" fmla="*/ 786384 w 3493008"/>
              <a:gd name="connsiteY6" fmla="*/ 1307592 h 19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3008" h="1984248">
                <a:moveTo>
                  <a:pt x="640080" y="1444752"/>
                </a:moveTo>
                <a:lnTo>
                  <a:pt x="0" y="1984248"/>
                </a:lnTo>
                <a:lnTo>
                  <a:pt x="3483864" y="1984248"/>
                </a:lnTo>
                <a:lnTo>
                  <a:pt x="3493008" y="1325880"/>
                </a:lnTo>
                <a:lnTo>
                  <a:pt x="2221992" y="0"/>
                </a:lnTo>
                <a:lnTo>
                  <a:pt x="786384" y="1307592"/>
                </a:lnTo>
                <a:lnTo>
                  <a:pt x="786384" y="1307592"/>
                </a:lnTo>
              </a:path>
            </a:pathLst>
          </a:custGeom>
          <a:solidFill>
            <a:srgbClr val="92D05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47E298-B02B-4835-5F12-65105BCEF7B1}"/>
              </a:ext>
            </a:extLst>
          </p:cNvPr>
          <p:cNvSpPr/>
          <p:nvPr/>
        </p:nvSpPr>
        <p:spPr>
          <a:xfrm>
            <a:off x="5783461" y="2222074"/>
            <a:ext cx="2359152" cy="3090672"/>
          </a:xfrm>
          <a:custGeom>
            <a:avLst/>
            <a:gdLst>
              <a:gd name="connsiteX0" fmla="*/ 1133856 w 2423160"/>
              <a:gd name="connsiteY0" fmla="*/ 1755648 h 3090672"/>
              <a:gd name="connsiteX1" fmla="*/ 2423160 w 2423160"/>
              <a:gd name="connsiteY1" fmla="*/ 3090672 h 3090672"/>
              <a:gd name="connsiteX2" fmla="*/ 2414016 w 2423160"/>
              <a:gd name="connsiteY2" fmla="*/ 45720 h 3090672"/>
              <a:gd name="connsiteX3" fmla="*/ 566928 w 2423160"/>
              <a:gd name="connsiteY3" fmla="*/ 0 h 3090672"/>
              <a:gd name="connsiteX4" fmla="*/ 0 w 2423160"/>
              <a:gd name="connsiteY4" fmla="*/ 594360 h 3090672"/>
              <a:gd name="connsiteX5" fmla="*/ 950976 w 2423160"/>
              <a:gd name="connsiteY5" fmla="*/ 1591056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3160" h="3090672">
                <a:moveTo>
                  <a:pt x="1133856" y="1755648"/>
                </a:moveTo>
                <a:lnTo>
                  <a:pt x="2423160" y="3090672"/>
                </a:lnTo>
                <a:lnTo>
                  <a:pt x="2414016" y="45720"/>
                </a:lnTo>
                <a:lnTo>
                  <a:pt x="566928" y="0"/>
                </a:lnTo>
                <a:lnTo>
                  <a:pt x="0" y="594360"/>
                </a:lnTo>
                <a:lnTo>
                  <a:pt x="950976" y="1591056"/>
                </a:lnTo>
              </a:path>
            </a:pathLst>
          </a:custGeom>
          <a:solidFill>
            <a:srgbClr val="92D05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04205A-FE24-D55A-F609-8BAE06DFCF44}"/>
              </a:ext>
            </a:extLst>
          </p:cNvPr>
          <p:cNvSpPr/>
          <p:nvPr/>
        </p:nvSpPr>
        <p:spPr>
          <a:xfrm>
            <a:off x="3200400" y="2295144"/>
            <a:ext cx="3108960" cy="2862072"/>
          </a:xfrm>
          <a:custGeom>
            <a:avLst/>
            <a:gdLst>
              <a:gd name="connsiteX0" fmla="*/ 1014984 w 3108960"/>
              <a:gd name="connsiteY0" fmla="*/ 1938528 h 2862072"/>
              <a:gd name="connsiteX1" fmla="*/ 0 w 3108960"/>
              <a:gd name="connsiteY1" fmla="*/ 2862072 h 2862072"/>
              <a:gd name="connsiteX2" fmla="*/ 9144 w 3108960"/>
              <a:gd name="connsiteY2" fmla="*/ 27432 h 2862072"/>
              <a:gd name="connsiteX3" fmla="*/ 3108960 w 3108960"/>
              <a:gd name="connsiteY3" fmla="*/ 0 h 2862072"/>
              <a:gd name="connsiteX4" fmla="*/ 2551176 w 3108960"/>
              <a:gd name="connsiteY4" fmla="*/ 548640 h 2862072"/>
              <a:gd name="connsiteX5" fmla="*/ 1124712 w 3108960"/>
              <a:gd name="connsiteY5" fmla="*/ 1901952 h 28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8960" h="2862072">
                <a:moveTo>
                  <a:pt x="1014984" y="1938528"/>
                </a:moveTo>
                <a:lnTo>
                  <a:pt x="0" y="2862072"/>
                </a:lnTo>
                <a:lnTo>
                  <a:pt x="9144" y="27432"/>
                </a:lnTo>
                <a:lnTo>
                  <a:pt x="3108960" y="0"/>
                </a:lnTo>
                <a:lnTo>
                  <a:pt x="2551176" y="548640"/>
                </a:lnTo>
                <a:lnTo>
                  <a:pt x="1124712" y="1901952"/>
                </a:lnTo>
              </a:path>
            </a:pathLst>
          </a:custGeom>
          <a:solidFill>
            <a:srgbClr val="92D05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0BEAB-726C-0CED-705A-82742E51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22FE7-C91B-F58C-2328-10675E1822EE}"/>
              </a:ext>
            </a:extLst>
          </p:cNvPr>
          <p:cNvSpPr/>
          <p:nvPr/>
        </p:nvSpPr>
        <p:spPr>
          <a:xfrm>
            <a:off x="3227832" y="2286000"/>
            <a:ext cx="4933832" cy="369417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3C7EF-7D80-5496-AADD-4792EAEDA33F}"/>
              </a:ext>
            </a:extLst>
          </p:cNvPr>
          <p:cNvSpPr/>
          <p:nvPr/>
        </p:nvSpPr>
        <p:spPr>
          <a:xfrm rot="19065342">
            <a:off x="4486656" y="3329939"/>
            <a:ext cx="2145321" cy="1606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Obstacle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339B77-A4EB-5854-4AAF-128B3CBF0C1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9268" y="4727645"/>
            <a:ext cx="649004" cy="58510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825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5049978-643B-C574-AE1B-E6BB81946611}"/>
              </a:ext>
            </a:extLst>
          </p:cNvPr>
          <p:cNvSpPr/>
          <p:nvPr/>
        </p:nvSpPr>
        <p:spPr>
          <a:xfrm>
            <a:off x="4663440" y="3986784"/>
            <a:ext cx="3493008" cy="1984248"/>
          </a:xfrm>
          <a:custGeom>
            <a:avLst/>
            <a:gdLst>
              <a:gd name="connsiteX0" fmla="*/ 640080 w 3493008"/>
              <a:gd name="connsiteY0" fmla="*/ 1444752 h 1984248"/>
              <a:gd name="connsiteX1" fmla="*/ 0 w 3493008"/>
              <a:gd name="connsiteY1" fmla="*/ 1984248 h 1984248"/>
              <a:gd name="connsiteX2" fmla="*/ 3483864 w 3493008"/>
              <a:gd name="connsiteY2" fmla="*/ 1984248 h 1984248"/>
              <a:gd name="connsiteX3" fmla="*/ 3493008 w 3493008"/>
              <a:gd name="connsiteY3" fmla="*/ 1325880 h 1984248"/>
              <a:gd name="connsiteX4" fmla="*/ 2221992 w 3493008"/>
              <a:gd name="connsiteY4" fmla="*/ 0 h 1984248"/>
              <a:gd name="connsiteX5" fmla="*/ 786384 w 3493008"/>
              <a:gd name="connsiteY5" fmla="*/ 1307592 h 1984248"/>
              <a:gd name="connsiteX6" fmla="*/ 786384 w 3493008"/>
              <a:gd name="connsiteY6" fmla="*/ 1307592 h 19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3008" h="1984248">
                <a:moveTo>
                  <a:pt x="640080" y="1444752"/>
                </a:moveTo>
                <a:lnTo>
                  <a:pt x="0" y="1984248"/>
                </a:lnTo>
                <a:lnTo>
                  <a:pt x="3483864" y="1984248"/>
                </a:lnTo>
                <a:lnTo>
                  <a:pt x="3493008" y="1325880"/>
                </a:lnTo>
                <a:lnTo>
                  <a:pt x="2221992" y="0"/>
                </a:lnTo>
                <a:lnTo>
                  <a:pt x="786384" y="1307592"/>
                </a:lnTo>
                <a:lnTo>
                  <a:pt x="786384" y="1307592"/>
                </a:lnTo>
              </a:path>
            </a:pathLst>
          </a:custGeom>
          <a:solidFill>
            <a:srgbClr val="92D05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47E298-B02B-4835-5F12-65105BCEF7B1}"/>
              </a:ext>
            </a:extLst>
          </p:cNvPr>
          <p:cNvSpPr/>
          <p:nvPr/>
        </p:nvSpPr>
        <p:spPr>
          <a:xfrm>
            <a:off x="5783461" y="2222074"/>
            <a:ext cx="2359152" cy="3090672"/>
          </a:xfrm>
          <a:custGeom>
            <a:avLst/>
            <a:gdLst>
              <a:gd name="connsiteX0" fmla="*/ 1133856 w 2423160"/>
              <a:gd name="connsiteY0" fmla="*/ 1755648 h 3090672"/>
              <a:gd name="connsiteX1" fmla="*/ 2423160 w 2423160"/>
              <a:gd name="connsiteY1" fmla="*/ 3090672 h 3090672"/>
              <a:gd name="connsiteX2" fmla="*/ 2414016 w 2423160"/>
              <a:gd name="connsiteY2" fmla="*/ 45720 h 3090672"/>
              <a:gd name="connsiteX3" fmla="*/ 566928 w 2423160"/>
              <a:gd name="connsiteY3" fmla="*/ 0 h 3090672"/>
              <a:gd name="connsiteX4" fmla="*/ 0 w 2423160"/>
              <a:gd name="connsiteY4" fmla="*/ 594360 h 3090672"/>
              <a:gd name="connsiteX5" fmla="*/ 950976 w 2423160"/>
              <a:gd name="connsiteY5" fmla="*/ 1591056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3160" h="3090672">
                <a:moveTo>
                  <a:pt x="1133856" y="1755648"/>
                </a:moveTo>
                <a:lnTo>
                  <a:pt x="2423160" y="3090672"/>
                </a:lnTo>
                <a:lnTo>
                  <a:pt x="2414016" y="45720"/>
                </a:lnTo>
                <a:lnTo>
                  <a:pt x="566928" y="0"/>
                </a:lnTo>
                <a:lnTo>
                  <a:pt x="0" y="594360"/>
                </a:lnTo>
                <a:lnTo>
                  <a:pt x="950976" y="1591056"/>
                </a:lnTo>
              </a:path>
            </a:pathLst>
          </a:custGeom>
          <a:solidFill>
            <a:srgbClr val="92D05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04205A-FE24-D55A-F609-8BAE06DFCF44}"/>
              </a:ext>
            </a:extLst>
          </p:cNvPr>
          <p:cNvSpPr/>
          <p:nvPr/>
        </p:nvSpPr>
        <p:spPr>
          <a:xfrm>
            <a:off x="3200400" y="2295144"/>
            <a:ext cx="3108960" cy="2862072"/>
          </a:xfrm>
          <a:custGeom>
            <a:avLst/>
            <a:gdLst>
              <a:gd name="connsiteX0" fmla="*/ 1014984 w 3108960"/>
              <a:gd name="connsiteY0" fmla="*/ 1938528 h 2862072"/>
              <a:gd name="connsiteX1" fmla="*/ 0 w 3108960"/>
              <a:gd name="connsiteY1" fmla="*/ 2862072 h 2862072"/>
              <a:gd name="connsiteX2" fmla="*/ 9144 w 3108960"/>
              <a:gd name="connsiteY2" fmla="*/ 27432 h 2862072"/>
              <a:gd name="connsiteX3" fmla="*/ 3108960 w 3108960"/>
              <a:gd name="connsiteY3" fmla="*/ 0 h 2862072"/>
              <a:gd name="connsiteX4" fmla="*/ 2551176 w 3108960"/>
              <a:gd name="connsiteY4" fmla="*/ 548640 h 2862072"/>
              <a:gd name="connsiteX5" fmla="*/ 1124712 w 3108960"/>
              <a:gd name="connsiteY5" fmla="*/ 1901952 h 28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8960" h="2862072">
                <a:moveTo>
                  <a:pt x="1014984" y="1938528"/>
                </a:moveTo>
                <a:lnTo>
                  <a:pt x="0" y="2862072"/>
                </a:lnTo>
                <a:lnTo>
                  <a:pt x="9144" y="27432"/>
                </a:lnTo>
                <a:lnTo>
                  <a:pt x="3108960" y="0"/>
                </a:lnTo>
                <a:lnTo>
                  <a:pt x="2551176" y="548640"/>
                </a:lnTo>
                <a:lnTo>
                  <a:pt x="1124712" y="1901952"/>
                </a:lnTo>
              </a:path>
            </a:pathLst>
          </a:custGeom>
          <a:solidFill>
            <a:srgbClr val="92D05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0BEAB-726C-0CED-705A-82742E51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22FE7-C91B-F58C-2328-10675E1822EE}"/>
              </a:ext>
            </a:extLst>
          </p:cNvPr>
          <p:cNvSpPr/>
          <p:nvPr/>
        </p:nvSpPr>
        <p:spPr>
          <a:xfrm>
            <a:off x="3227832" y="2286000"/>
            <a:ext cx="4933832" cy="369417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33C7EF-7D80-5496-AADD-4792EAEDA33F}"/>
              </a:ext>
            </a:extLst>
          </p:cNvPr>
          <p:cNvSpPr/>
          <p:nvPr/>
        </p:nvSpPr>
        <p:spPr>
          <a:xfrm rot="19065342">
            <a:off x="4486656" y="3329939"/>
            <a:ext cx="2145321" cy="1606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Obstacle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339B77-A4EB-5854-4AAF-128B3CBF0C1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050792" y="4854229"/>
            <a:ext cx="714450" cy="68703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B24D0E-3A7D-9ACC-D7A2-0480C29A83ED}"/>
              </a:ext>
            </a:extLst>
          </p:cNvPr>
          <p:cNvSpPr/>
          <p:nvPr/>
        </p:nvSpPr>
        <p:spPr>
          <a:xfrm>
            <a:off x="3209544" y="4261104"/>
            <a:ext cx="2103120" cy="1728216"/>
          </a:xfrm>
          <a:custGeom>
            <a:avLst/>
            <a:gdLst>
              <a:gd name="connsiteX0" fmla="*/ 996696 w 2103120"/>
              <a:gd name="connsiteY0" fmla="*/ 0 h 1728216"/>
              <a:gd name="connsiteX1" fmla="*/ 18288 w 2103120"/>
              <a:gd name="connsiteY1" fmla="*/ 868680 h 1728216"/>
              <a:gd name="connsiteX2" fmla="*/ 0 w 2103120"/>
              <a:gd name="connsiteY2" fmla="*/ 1709928 h 1728216"/>
              <a:gd name="connsiteX3" fmla="*/ 1444752 w 2103120"/>
              <a:gd name="connsiteY3" fmla="*/ 1728216 h 1728216"/>
              <a:gd name="connsiteX4" fmla="*/ 2103120 w 2103120"/>
              <a:gd name="connsiteY4" fmla="*/ 1179576 h 1728216"/>
              <a:gd name="connsiteX5" fmla="*/ 1051560 w 2103120"/>
              <a:gd name="connsiteY5" fmla="*/ 73152 h 17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728216">
                <a:moveTo>
                  <a:pt x="996696" y="0"/>
                </a:moveTo>
                <a:lnTo>
                  <a:pt x="18288" y="868680"/>
                </a:lnTo>
                <a:lnTo>
                  <a:pt x="0" y="1709928"/>
                </a:lnTo>
                <a:lnTo>
                  <a:pt x="1444752" y="1728216"/>
                </a:lnTo>
                <a:lnTo>
                  <a:pt x="2103120" y="1179576"/>
                </a:lnTo>
                <a:lnTo>
                  <a:pt x="1051560" y="73152"/>
                </a:lnTo>
              </a:path>
            </a:pathLst>
          </a:custGeom>
          <a:solidFill>
            <a:srgbClr val="92D05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9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6A08-7461-B551-27B1-BE1D6CFC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example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31B6E63-8D4A-EB4D-0383-CF8944B5A711}"/>
              </a:ext>
            </a:extLst>
          </p:cNvPr>
          <p:cNvSpPr/>
          <p:nvPr/>
        </p:nvSpPr>
        <p:spPr>
          <a:xfrm>
            <a:off x="4663440" y="3986784"/>
            <a:ext cx="3493008" cy="1984248"/>
          </a:xfrm>
          <a:custGeom>
            <a:avLst/>
            <a:gdLst>
              <a:gd name="connsiteX0" fmla="*/ 640080 w 3493008"/>
              <a:gd name="connsiteY0" fmla="*/ 1444752 h 1984248"/>
              <a:gd name="connsiteX1" fmla="*/ 0 w 3493008"/>
              <a:gd name="connsiteY1" fmla="*/ 1984248 h 1984248"/>
              <a:gd name="connsiteX2" fmla="*/ 3483864 w 3493008"/>
              <a:gd name="connsiteY2" fmla="*/ 1984248 h 1984248"/>
              <a:gd name="connsiteX3" fmla="*/ 3493008 w 3493008"/>
              <a:gd name="connsiteY3" fmla="*/ 1325880 h 1984248"/>
              <a:gd name="connsiteX4" fmla="*/ 2221992 w 3493008"/>
              <a:gd name="connsiteY4" fmla="*/ 0 h 1984248"/>
              <a:gd name="connsiteX5" fmla="*/ 786384 w 3493008"/>
              <a:gd name="connsiteY5" fmla="*/ 1307592 h 1984248"/>
              <a:gd name="connsiteX6" fmla="*/ 786384 w 3493008"/>
              <a:gd name="connsiteY6" fmla="*/ 1307592 h 198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3008" h="1984248">
                <a:moveTo>
                  <a:pt x="640080" y="1444752"/>
                </a:moveTo>
                <a:lnTo>
                  <a:pt x="0" y="1984248"/>
                </a:lnTo>
                <a:lnTo>
                  <a:pt x="3483864" y="1984248"/>
                </a:lnTo>
                <a:lnTo>
                  <a:pt x="3493008" y="1325880"/>
                </a:lnTo>
                <a:lnTo>
                  <a:pt x="2221992" y="0"/>
                </a:lnTo>
                <a:lnTo>
                  <a:pt x="786384" y="1307592"/>
                </a:lnTo>
                <a:lnTo>
                  <a:pt x="786384" y="1307592"/>
                </a:lnTo>
              </a:path>
            </a:pathLst>
          </a:cu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A218F2-CFFD-73CF-EA55-6145EB501DE0}"/>
              </a:ext>
            </a:extLst>
          </p:cNvPr>
          <p:cNvSpPr/>
          <p:nvPr/>
        </p:nvSpPr>
        <p:spPr>
          <a:xfrm>
            <a:off x="5783461" y="2222074"/>
            <a:ext cx="2359152" cy="3090672"/>
          </a:xfrm>
          <a:custGeom>
            <a:avLst/>
            <a:gdLst>
              <a:gd name="connsiteX0" fmla="*/ 1133856 w 2423160"/>
              <a:gd name="connsiteY0" fmla="*/ 1755648 h 3090672"/>
              <a:gd name="connsiteX1" fmla="*/ 2423160 w 2423160"/>
              <a:gd name="connsiteY1" fmla="*/ 3090672 h 3090672"/>
              <a:gd name="connsiteX2" fmla="*/ 2414016 w 2423160"/>
              <a:gd name="connsiteY2" fmla="*/ 45720 h 3090672"/>
              <a:gd name="connsiteX3" fmla="*/ 566928 w 2423160"/>
              <a:gd name="connsiteY3" fmla="*/ 0 h 3090672"/>
              <a:gd name="connsiteX4" fmla="*/ 0 w 2423160"/>
              <a:gd name="connsiteY4" fmla="*/ 594360 h 3090672"/>
              <a:gd name="connsiteX5" fmla="*/ 950976 w 2423160"/>
              <a:gd name="connsiteY5" fmla="*/ 1591056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3160" h="3090672">
                <a:moveTo>
                  <a:pt x="1133856" y="1755648"/>
                </a:moveTo>
                <a:lnTo>
                  <a:pt x="2423160" y="3090672"/>
                </a:lnTo>
                <a:lnTo>
                  <a:pt x="2414016" y="45720"/>
                </a:lnTo>
                <a:lnTo>
                  <a:pt x="566928" y="0"/>
                </a:lnTo>
                <a:lnTo>
                  <a:pt x="0" y="594360"/>
                </a:lnTo>
                <a:lnTo>
                  <a:pt x="950976" y="1591056"/>
                </a:lnTo>
              </a:path>
            </a:pathLst>
          </a:custGeom>
          <a:solidFill>
            <a:schemeClr val="accent5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7E44D82-834F-3174-9118-0BAD6934A759}"/>
              </a:ext>
            </a:extLst>
          </p:cNvPr>
          <p:cNvSpPr/>
          <p:nvPr/>
        </p:nvSpPr>
        <p:spPr>
          <a:xfrm>
            <a:off x="3200400" y="2295144"/>
            <a:ext cx="3108960" cy="2862072"/>
          </a:xfrm>
          <a:custGeom>
            <a:avLst/>
            <a:gdLst>
              <a:gd name="connsiteX0" fmla="*/ 1014984 w 3108960"/>
              <a:gd name="connsiteY0" fmla="*/ 1938528 h 2862072"/>
              <a:gd name="connsiteX1" fmla="*/ 0 w 3108960"/>
              <a:gd name="connsiteY1" fmla="*/ 2862072 h 2862072"/>
              <a:gd name="connsiteX2" fmla="*/ 9144 w 3108960"/>
              <a:gd name="connsiteY2" fmla="*/ 27432 h 2862072"/>
              <a:gd name="connsiteX3" fmla="*/ 3108960 w 3108960"/>
              <a:gd name="connsiteY3" fmla="*/ 0 h 2862072"/>
              <a:gd name="connsiteX4" fmla="*/ 2551176 w 3108960"/>
              <a:gd name="connsiteY4" fmla="*/ 548640 h 2862072"/>
              <a:gd name="connsiteX5" fmla="*/ 1124712 w 3108960"/>
              <a:gd name="connsiteY5" fmla="*/ 1901952 h 28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8960" h="2862072">
                <a:moveTo>
                  <a:pt x="1014984" y="1938528"/>
                </a:moveTo>
                <a:lnTo>
                  <a:pt x="0" y="2862072"/>
                </a:lnTo>
                <a:lnTo>
                  <a:pt x="9144" y="27432"/>
                </a:lnTo>
                <a:lnTo>
                  <a:pt x="3108960" y="0"/>
                </a:lnTo>
                <a:lnTo>
                  <a:pt x="2551176" y="548640"/>
                </a:lnTo>
                <a:lnTo>
                  <a:pt x="1124712" y="1901952"/>
                </a:lnTo>
              </a:path>
            </a:pathLst>
          </a:custGeom>
          <a:solidFill>
            <a:srgbClr val="92D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95CA960-12F5-64E4-D3F7-39EEAFCE506F}"/>
              </a:ext>
            </a:extLst>
          </p:cNvPr>
          <p:cNvSpPr/>
          <p:nvPr/>
        </p:nvSpPr>
        <p:spPr>
          <a:xfrm>
            <a:off x="3209544" y="4261104"/>
            <a:ext cx="2103120" cy="1728216"/>
          </a:xfrm>
          <a:custGeom>
            <a:avLst/>
            <a:gdLst>
              <a:gd name="connsiteX0" fmla="*/ 996696 w 2103120"/>
              <a:gd name="connsiteY0" fmla="*/ 0 h 1728216"/>
              <a:gd name="connsiteX1" fmla="*/ 18288 w 2103120"/>
              <a:gd name="connsiteY1" fmla="*/ 868680 h 1728216"/>
              <a:gd name="connsiteX2" fmla="*/ 0 w 2103120"/>
              <a:gd name="connsiteY2" fmla="*/ 1709928 h 1728216"/>
              <a:gd name="connsiteX3" fmla="*/ 1444752 w 2103120"/>
              <a:gd name="connsiteY3" fmla="*/ 1728216 h 1728216"/>
              <a:gd name="connsiteX4" fmla="*/ 2103120 w 2103120"/>
              <a:gd name="connsiteY4" fmla="*/ 1179576 h 1728216"/>
              <a:gd name="connsiteX5" fmla="*/ 1051560 w 2103120"/>
              <a:gd name="connsiteY5" fmla="*/ 73152 h 17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728216">
                <a:moveTo>
                  <a:pt x="996696" y="0"/>
                </a:moveTo>
                <a:lnTo>
                  <a:pt x="18288" y="868680"/>
                </a:lnTo>
                <a:lnTo>
                  <a:pt x="0" y="1709928"/>
                </a:lnTo>
                <a:lnTo>
                  <a:pt x="1444752" y="1728216"/>
                </a:lnTo>
                <a:lnTo>
                  <a:pt x="2103120" y="1179576"/>
                </a:lnTo>
                <a:lnTo>
                  <a:pt x="1051560" y="73152"/>
                </a:lnTo>
              </a:path>
            </a:pathLst>
          </a:custGeom>
          <a:solidFill>
            <a:schemeClr val="accent1">
              <a:lumMod val="60000"/>
              <a:lumOff val="40000"/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3E115-5584-435D-C37E-69343E6A4704}"/>
              </a:ext>
            </a:extLst>
          </p:cNvPr>
          <p:cNvSpPr txBox="1"/>
          <p:nvPr/>
        </p:nvSpPr>
        <p:spPr>
          <a:xfrm>
            <a:off x="3918085" y="2956298"/>
            <a:ext cx="106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861CB-F8A5-1BD9-F22D-645019FFD655}"/>
              </a:ext>
            </a:extLst>
          </p:cNvPr>
          <p:cNvSpPr txBox="1"/>
          <p:nvPr/>
        </p:nvSpPr>
        <p:spPr>
          <a:xfrm>
            <a:off x="6967490" y="2660035"/>
            <a:ext cx="106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D65A0-A67D-6907-1ACC-583BC200BBA3}"/>
              </a:ext>
            </a:extLst>
          </p:cNvPr>
          <p:cNvSpPr txBox="1"/>
          <p:nvPr/>
        </p:nvSpPr>
        <p:spPr>
          <a:xfrm>
            <a:off x="6469261" y="4943808"/>
            <a:ext cx="106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7A53F-8196-EAAF-6E0C-7959B2C4D070}"/>
              </a:ext>
            </a:extLst>
          </p:cNvPr>
          <p:cNvSpPr txBox="1"/>
          <p:nvPr/>
        </p:nvSpPr>
        <p:spPr>
          <a:xfrm>
            <a:off x="4009644" y="5078017"/>
            <a:ext cx="106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6877C6-3E8C-E6C1-7392-7DE3D3E7C452}"/>
              </a:ext>
            </a:extLst>
          </p:cNvPr>
          <p:cNvSpPr/>
          <p:nvPr/>
        </p:nvSpPr>
        <p:spPr>
          <a:xfrm>
            <a:off x="8413756" y="3201303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9C334B-A777-92DB-1D10-D2907A9173B8}"/>
              </a:ext>
            </a:extLst>
          </p:cNvPr>
          <p:cNvSpPr/>
          <p:nvPr/>
        </p:nvSpPr>
        <p:spPr>
          <a:xfrm>
            <a:off x="9492748" y="2176306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F647E8-9740-030E-5AE2-8C1670DC5611}"/>
              </a:ext>
            </a:extLst>
          </p:cNvPr>
          <p:cNvSpPr/>
          <p:nvPr/>
        </p:nvSpPr>
        <p:spPr>
          <a:xfrm>
            <a:off x="9492748" y="4337829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0996D7-71E1-281E-B82F-3B6E157B0667}"/>
              </a:ext>
            </a:extLst>
          </p:cNvPr>
          <p:cNvSpPr/>
          <p:nvPr/>
        </p:nvSpPr>
        <p:spPr>
          <a:xfrm>
            <a:off x="10571740" y="3237058"/>
            <a:ext cx="1060704" cy="1060704"/>
          </a:xfrm>
          <a:prstGeom prst="ellipse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1F6A2C-20BE-8676-B38E-2FC845C8A77C}"/>
              </a:ext>
            </a:extLst>
          </p:cNvPr>
          <p:cNvCxnSpPr>
            <a:stCxn id="12" idx="5"/>
            <a:endCxn id="14" idx="1"/>
          </p:cNvCxnSpPr>
          <p:nvPr/>
        </p:nvCxnSpPr>
        <p:spPr>
          <a:xfrm>
            <a:off x="9319123" y="4106670"/>
            <a:ext cx="328962" cy="38649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C1361E-BD9E-BC7C-301A-E3A1FF02C73A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9319123" y="2970144"/>
            <a:ext cx="291221" cy="38649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66F009-35CC-A5FA-3361-80ED49AB59EB}"/>
              </a:ext>
            </a:extLst>
          </p:cNvPr>
          <p:cNvCxnSpPr>
            <a:cxnSpLocks/>
            <a:stCxn id="13" idx="5"/>
            <a:endCxn id="15" idx="1"/>
          </p:cNvCxnSpPr>
          <p:nvPr/>
        </p:nvCxnSpPr>
        <p:spPr>
          <a:xfrm>
            <a:off x="10398115" y="3081673"/>
            <a:ext cx="328962" cy="31072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7D5538-6235-2D6E-9BEC-3CEFA3DF2F0F}"/>
              </a:ext>
            </a:extLst>
          </p:cNvPr>
          <p:cNvCxnSpPr>
            <a:cxnSpLocks/>
            <a:stCxn id="15" idx="3"/>
            <a:endCxn id="14" idx="7"/>
          </p:cNvCxnSpPr>
          <p:nvPr/>
        </p:nvCxnSpPr>
        <p:spPr>
          <a:xfrm flipH="1">
            <a:off x="10398115" y="4142425"/>
            <a:ext cx="328962" cy="3507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300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B6E9-003E-4E17-AF7B-D4B507B5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1200C-F41B-3E33-6627-BF83F4345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(x, y, t) are configuration space, requiring a 3D spatial representation of the objects.</a:t>
            </a:r>
          </a:p>
          <a:p>
            <a:r>
              <a:rPr lang="en-US" dirty="0"/>
              <a:t>Requires planar intersections to be calculated</a:t>
            </a:r>
          </a:p>
          <a:p>
            <a:r>
              <a:rPr lang="en-US" dirty="0"/>
              <a:t>Lots of edge cases arise</a:t>
            </a:r>
          </a:p>
          <a:p>
            <a:r>
              <a:rPr lang="en-US" dirty="0"/>
              <a:t>Vertex ordering suddenly matters a lot for splitting faces into new faces.  Hindsight:  limiting faces to 3 vertices (triangles) would have made debugging significantly easier.</a:t>
            </a:r>
          </a:p>
          <a:p>
            <a:r>
              <a:rPr lang="en-US" dirty="0"/>
              <a:t>This will be left as an exercise for the reader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35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B6E9-003E-4E17-AF7B-D4B507B5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1200C-F41B-3E33-6627-BF83F4345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(x, y, t) are configuration space, requiring a 3D spatial representation of the objects.</a:t>
            </a:r>
          </a:p>
          <a:p>
            <a:r>
              <a:rPr lang="en-US" dirty="0"/>
              <a:t>Requires planar intersections to be calculated</a:t>
            </a:r>
          </a:p>
          <a:p>
            <a:r>
              <a:rPr lang="en-US" dirty="0"/>
              <a:t>Lots of edge cases arise</a:t>
            </a:r>
          </a:p>
          <a:p>
            <a:r>
              <a:rPr lang="en-US" dirty="0"/>
              <a:t>Vertex ordering suddenly matters a lot for splitting faces into new faces.  Hindsight:  limiting faces to 3 vertices (triangles) would have made debugging significantly easier.</a:t>
            </a:r>
          </a:p>
          <a:p>
            <a:r>
              <a:rPr lang="en-US" dirty="0"/>
              <a:t>This will be left as an exercise for the reader</a:t>
            </a:r>
          </a:p>
          <a:p>
            <a:pPr lvl="1"/>
            <a:r>
              <a:rPr lang="en-US" dirty="0"/>
              <a:t>“Abandon all hope, ye who enter”- Dante</a:t>
            </a:r>
          </a:p>
        </p:txBody>
      </p:sp>
    </p:spTree>
    <p:extLst>
      <p:ext uri="{BB962C8B-B14F-4D97-AF65-F5344CB8AC3E}">
        <p14:creationId xmlns:p14="http://schemas.microsoft.com/office/powerpoint/2010/main" val="224435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0004-134B-18C4-E1B3-F2E54FDB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Example</a:t>
            </a:r>
          </a:p>
        </p:txBody>
      </p:sp>
      <p:pic>
        <p:nvPicPr>
          <p:cNvPr id="5" name="Content Placeholder 4" descr="A graph with red and green squares&#10;&#10;Description automatically generated">
            <a:extLst>
              <a:ext uri="{FF2B5EF4-FFF2-40B4-BE49-F238E27FC236}">
                <a16:creationId xmlns:a16="http://schemas.microsoft.com/office/drawing/2014/main" id="{17DF8466-C4A4-F718-9E59-78CBD3656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690688"/>
            <a:ext cx="580178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C04100-6B5B-5A28-5D65-9DE8CDA51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33" y="1466233"/>
            <a:ext cx="4135460" cy="429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07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E6CD-AC69-AE20-8750-00B39533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Diverging From 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31DA-21AF-5B42-624D-D946CD561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3659" cy="4351338"/>
          </a:xfrm>
        </p:spPr>
        <p:txBody>
          <a:bodyPr/>
          <a:lstStyle/>
          <a:p>
            <a:r>
              <a:rPr lang="en-US" dirty="0"/>
              <a:t>Tried to get MIT’s algorithm to work</a:t>
            </a:r>
          </a:p>
          <a:p>
            <a:pPr lvl="1"/>
            <a:r>
              <a:rPr lang="en-US" dirty="0"/>
              <a:t>Failed to get the graph to optimize in the way indicated in the paper</a:t>
            </a:r>
          </a:p>
          <a:p>
            <a:r>
              <a:rPr lang="en-US" dirty="0"/>
              <a:t>Needed a presentation, so I took a different route.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91CE4-0546-A2BF-FF4D-E5DB3CF39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205" y="1254096"/>
            <a:ext cx="3679249" cy="46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1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6F7D-D830-97A2-AFB2-DB7B1262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Visual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A59A6-E9EF-1B52-B135-A46AE4937C5A}"/>
              </a:ext>
            </a:extLst>
          </p:cNvPr>
          <p:cNvSpPr/>
          <p:nvPr/>
        </p:nvSpPr>
        <p:spPr>
          <a:xfrm>
            <a:off x="2167128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AFEC41B-A6F0-5C73-C453-DF225E4EDD86}"/>
              </a:ext>
            </a:extLst>
          </p:cNvPr>
          <p:cNvSpPr/>
          <p:nvPr/>
        </p:nvSpPr>
        <p:spPr>
          <a:xfrm>
            <a:off x="8098536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98734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DC13-8F6C-5BFE-A098-54395F2B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Graph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C48E-B9E1-B3AE-E1BB-C0CBD3245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 nodes based on 2D distance to solution.</a:t>
            </a:r>
          </a:p>
          <a:p>
            <a:pPr lvl="1"/>
            <a:r>
              <a:rPr lang="en-US" dirty="0"/>
              <a:t>No guarantees path will be feasible with velocity constraints</a:t>
            </a:r>
          </a:p>
          <a:p>
            <a:pPr lvl="1"/>
            <a:r>
              <a:rPr lang="en-US" dirty="0"/>
              <a:t>No guarantees that path won’t double back on itself in time</a:t>
            </a:r>
          </a:p>
          <a:p>
            <a:r>
              <a:rPr lang="en-US" dirty="0"/>
              <a:t>Failsafe is the final step, which will come back and reject solutions that are non-causal or require extreme velocities.</a:t>
            </a:r>
          </a:p>
        </p:txBody>
      </p:sp>
    </p:spTree>
    <p:extLst>
      <p:ext uri="{BB962C8B-B14F-4D97-AF65-F5344CB8AC3E}">
        <p14:creationId xmlns:p14="http://schemas.microsoft.com/office/powerpoint/2010/main" val="1547978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AAC7-4C65-A765-05B1-BDDFEB7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Optimization Formulation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EB4F6-B3CA-0020-F3D2-C29CF137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3" y="1516898"/>
            <a:ext cx="326753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18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AAC7-4C65-A765-05B1-BDDFEB7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Optimization Formulation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EB4F6-B3CA-0020-F3D2-C29CF137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3" y="1516898"/>
            <a:ext cx="3267531" cy="4563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5D9F98-BF94-7935-F481-662124886D5B}"/>
              </a:ext>
            </a:extLst>
          </p:cNvPr>
          <p:cNvSpPr txBox="1"/>
          <p:nvPr/>
        </p:nvSpPr>
        <p:spPr>
          <a:xfrm>
            <a:off x="4769990" y="1617482"/>
            <a:ext cx="410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Internal Path Length of all Nodes</a:t>
            </a:r>
          </a:p>
        </p:txBody>
      </p:sp>
    </p:spTree>
    <p:extLst>
      <p:ext uri="{BB962C8B-B14F-4D97-AF65-F5344CB8AC3E}">
        <p14:creationId xmlns:p14="http://schemas.microsoft.com/office/powerpoint/2010/main" val="3577238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AAC7-4C65-A765-05B1-BDDFEB7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Optimization Formulation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EB4F6-B3CA-0020-F3D2-C29CF137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3" y="1516898"/>
            <a:ext cx="3267531" cy="4563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5D9F98-BF94-7935-F481-662124886D5B}"/>
              </a:ext>
            </a:extLst>
          </p:cNvPr>
          <p:cNvSpPr txBox="1"/>
          <p:nvPr/>
        </p:nvSpPr>
        <p:spPr>
          <a:xfrm>
            <a:off x="4769990" y="1617482"/>
            <a:ext cx="410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Internal Path Length of all Nodes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CE373-98A6-22F6-ADBE-3E0EBED335A5}"/>
              </a:ext>
            </a:extLst>
          </p:cNvPr>
          <p:cNvSpPr txBox="1"/>
          <p:nvPr/>
        </p:nvSpPr>
        <p:spPr>
          <a:xfrm>
            <a:off x="4638926" y="2869839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point of a node connects to previous nodes endpoint</a:t>
            </a:r>
          </a:p>
        </p:txBody>
      </p:sp>
    </p:spTree>
    <p:extLst>
      <p:ext uri="{BB962C8B-B14F-4D97-AF65-F5344CB8AC3E}">
        <p14:creationId xmlns:p14="http://schemas.microsoft.com/office/powerpoint/2010/main" val="3116079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AAC7-4C65-A765-05B1-BDDFEB7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Optimization Formulation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EB4F6-B3CA-0020-F3D2-C29CF137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3" y="1516898"/>
            <a:ext cx="3267531" cy="4563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5D9F98-BF94-7935-F481-662124886D5B}"/>
              </a:ext>
            </a:extLst>
          </p:cNvPr>
          <p:cNvSpPr txBox="1"/>
          <p:nvPr/>
        </p:nvSpPr>
        <p:spPr>
          <a:xfrm>
            <a:off x="4769990" y="1617482"/>
            <a:ext cx="410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Internal Path Length of all Nodes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CE373-98A6-22F6-ADBE-3E0EBED335A5}"/>
              </a:ext>
            </a:extLst>
          </p:cNvPr>
          <p:cNvSpPr txBox="1"/>
          <p:nvPr/>
        </p:nvSpPr>
        <p:spPr>
          <a:xfrm>
            <a:off x="4638926" y="2869839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point of a node connects to previous nodes endpoint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BD2F7-FB28-FA83-4481-FCB5101D03AB}"/>
              </a:ext>
            </a:extLst>
          </p:cNvPr>
          <p:cNvSpPr txBox="1"/>
          <p:nvPr/>
        </p:nvSpPr>
        <p:spPr>
          <a:xfrm>
            <a:off x="4638926" y="3328714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conditions are met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29F8A-6F64-5F65-71FC-BE409F5C7AAF}"/>
              </a:ext>
            </a:extLst>
          </p:cNvPr>
          <p:cNvSpPr txBox="1"/>
          <p:nvPr/>
        </p:nvSpPr>
        <p:spPr>
          <a:xfrm>
            <a:off x="4670783" y="3700683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Ending conditions are met </a:t>
            </a:r>
          </a:p>
        </p:txBody>
      </p:sp>
    </p:spTree>
    <p:extLst>
      <p:ext uri="{BB962C8B-B14F-4D97-AF65-F5344CB8AC3E}">
        <p14:creationId xmlns:p14="http://schemas.microsoft.com/office/powerpoint/2010/main" val="2654952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AAC7-4C65-A765-05B1-BDDFEB7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Optimization Formulation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EB4F6-B3CA-0020-F3D2-C29CF137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3" y="1516898"/>
            <a:ext cx="3267531" cy="4563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5D9F98-BF94-7935-F481-662124886D5B}"/>
              </a:ext>
            </a:extLst>
          </p:cNvPr>
          <p:cNvSpPr txBox="1"/>
          <p:nvPr/>
        </p:nvSpPr>
        <p:spPr>
          <a:xfrm>
            <a:off x="4769990" y="1617482"/>
            <a:ext cx="410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Internal Path Length of all Nodes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CE373-98A6-22F6-ADBE-3E0EBED335A5}"/>
              </a:ext>
            </a:extLst>
          </p:cNvPr>
          <p:cNvSpPr txBox="1"/>
          <p:nvPr/>
        </p:nvSpPr>
        <p:spPr>
          <a:xfrm>
            <a:off x="4638926" y="2869839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point of a node connects to previous nodes endpoint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BD2F7-FB28-FA83-4481-FCB5101D03AB}"/>
              </a:ext>
            </a:extLst>
          </p:cNvPr>
          <p:cNvSpPr txBox="1"/>
          <p:nvPr/>
        </p:nvSpPr>
        <p:spPr>
          <a:xfrm>
            <a:off x="4638926" y="3328714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conditions are met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29F8A-6F64-5F65-71FC-BE409F5C7AAF}"/>
              </a:ext>
            </a:extLst>
          </p:cNvPr>
          <p:cNvSpPr txBox="1"/>
          <p:nvPr/>
        </p:nvSpPr>
        <p:spPr>
          <a:xfrm>
            <a:off x="4670783" y="3700683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Ending conditions are met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94D5C-DBEC-A7A8-52D3-9EE795D6FCC6}"/>
              </a:ext>
            </a:extLst>
          </p:cNvPr>
          <p:cNvSpPr txBox="1"/>
          <p:nvPr/>
        </p:nvSpPr>
        <p:spPr>
          <a:xfrm>
            <a:off x="4689709" y="4159558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have to stay within their respective nodes</a:t>
            </a:r>
          </a:p>
        </p:txBody>
      </p:sp>
    </p:spTree>
    <p:extLst>
      <p:ext uri="{BB962C8B-B14F-4D97-AF65-F5344CB8AC3E}">
        <p14:creationId xmlns:p14="http://schemas.microsoft.com/office/powerpoint/2010/main" val="4137659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AAC7-4C65-A765-05B1-BDDFEB7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Optimization Formulation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EB4F6-B3CA-0020-F3D2-C29CF137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3" y="1516898"/>
            <a:ext cx="3267531" cy="4563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5D9F98-BF94-7935-F481-662124886D5B}"/>
              </a:ext>
            </a:extLst>
          </p:cNvPr>
          <p:cNvSpPr txBox="1"/>
          <p:nvPr/>
        </p:nvSpPr>
        <p:spPr>
          <a:xfrm>
            <a:off x="4769990" y="1617482"/>
            <a:ext cx="410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Internal Path Length of all Nodes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CE373-98A6-22F6-ADBE-3E0EBED335A5}"/>
              </a:ext>
            </a:extLst>
          </p:cNvPr>
          <p:cNvSpPr txBox="1"/>
          <p:nvPr/>
        </p:nvSpPr>
        <p:spPr>
          <a:xfrm>
            <a:off x="4638926" y="2869839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point of a node connects to previous nodes endpoint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BD2F7-FB28-FA83-4481-FCB5101D03AB}"/>
              </a:ext>
            </a:extLst>
          </p:cNvPr>
          <p:cNvSpPr txBox="1"/>
          <p:nvPr/>
        </p:nvSpPr>
        <p:spPr>
          <a:xfrm>
            <a:off x="4638926" y="3328714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conditions are met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29F8A-6F64-5F65-71FC-BE409F5C7AAF}"/>
              </a:ext>
            </a:extLst>
          </p:cNvPr>
          <p:cNvSpPr txBox="1"/>
          <p:nvPr/>
        </p:nvSpPr>
        <p:spPr>
          <a:xfrm>
            <a:off x="4670783" y="3700683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Ending conditions are met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94D5C-DBEC-A7A8-52D3-9EE795D6FCC6}"/>
              </a:ext>
            </a:extLst>
          </p:cNvPr>
          <p:cNvSpPr txBox="1"/>
          <p:nvPr/>
        </p:nvSpPr>
        <p:spPr>
          <a:xfrm>
            <a:off x="4689709" y="4159558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have to stay within their respective nodes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EEB9C-DB3A-59D0-26F3-B5EB64B30080}"/>
              </a:ext>
            </a:extLst>
          </p:cNvPr>
          <p:cNvSpPr txBox="1"/>
          <p:nvPr/>
        </p:nvSpPr>
        <p:spPr>
          <a:xfrm>
            <a:off x="4689708" y="4686862"/>
            <a:ext cx="698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in nodes cannot break causality (no time travel!)</a:t>
            </a:r>
          </a:p>
        </p:txBody>
      </p:sp>
    </p:spTree>
    <p:extLst>
      <p:ext uri="{BB962C8B-B14F-4D97-AF65-F5344CB8AC3E}">
        <p14:creationId xmlns:p14="http://schemas.microsoft.com/office/powerpoint/2010/main" val="140446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AAC7-4C65-A765-05B1-BDDFEB7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Optimization Formulation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EB4F6-B3CA-0020-F3D2-C29CF137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3" y="1516898"/>
            <a:ext cx="3267531" cy="4563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5D9F98-BF94-7935-F481-662124886D5B}"/>
              </a:ext>
            </a:extLst>
          </p:cNvPr>
          <p:cNvSpPr txBox="1"/>
          <p:nvPr/>
        </p:nvSpPr>
        <p:spPr>
          <a:xfrm>
            <a:off x="4769990" y="1617482"/>
            <a:ext cx="410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Internal Path Length of all Nodes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CE373-98A6-22F6-ADBE-3E0EBED335A5}"/>
              </a:ext>
            </a:extLst>
          </p:cNvPr>
          <p:cNvSpPr txBox="1"/>
          <p:nvPr/>
        </p:nvSpPr>
        <p:spPr>
          <a:xfrm>
            <a:off x="4638926" y="2869839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point of a node connects to previous nodes endpoint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FBD2F7-FB28-FA83-4481-FCB5101D03AB}"/>
              </a:ext>
            </a:extLst>
          </p:cNvPr>
          <p:cNvSpPr txBox="1"/>
          <p:nvPr/>
        </p:nvSpPr>
        <p:spPr>
          <a:xfrm>
            <a:off x="4638926" y="3328714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conditions are met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29F8A-6F64-5F65-71FC-BE409F5C7AAF}"/>
              </a:ext>
            </a:extLst>
          </p:cNvPr>
          <p:cNvSpPr txBox="1"/>
          <p:nvPr/>
        </p:nvSpPr>
        <p:spPr>
          <a:xfrm>
            <a:off x="4670783" y="3700683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Ending conditions are met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94D5C-DBEC-A7A8-52D3-9EE795D6FCC6}"/>
              </a:ext>
            </a:extLst>
          </p:cNvPr>
          <p:cNvSpPr txBox="1"/>
          <p:nvPr/>
        </p:nvSpPr>
        <p:spPr>
          <a:xfrm>
            <a:off x="4689709" y="4159558"/>
            <a:ext cx="634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have to stay within their respective nodes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EEB9C-DB3A-59D0-26F3-B5EB64B30080}"/>
              </a:ext>
            </a:extLst>
          </p:cNvPr>
          <p:cNvSpPr txBox="1"/>
          <p:nvPr/>
        </p:nvSpPr>
        <p:spPr>
          <a:xfrm>
            <a:off x="4689708" y="4686862"/>
            <a:ext cx="698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in nodes cannot break causality (no time travel!)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CC0CA-59B7-0509-A6BA-968C2A342391}"/>
              </a:ext>
            </a:extLst>
          </p:cNvPr>
          <p:cNvSpPr txBox="1"/>
          <p:nvPr/>
        </p:nvSpPr>
        <p:spPr>
          <a:xfrm>
            <a:off x="4689708" y="5303709"/>
            <a:ext cx="698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Velocities can’t exceed max velocity constraint</a:t>
            </a:r>
          </a:p>
        </p:txBody>
      </p:sp>
    </p:spTree>
    <p:extLst>
      <p:ext uri="{BB962C8B-B14F-4D97-AF65-F5344CB8AC3E}">
        <p14:creationId xmlns:p14="http://schemas.microsoft.com/office/powerpoint/2010/main" val="524329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96C5-D969-8F4E-0139-B727A6A8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C7A6F-CC96-D0DE-841A-1AE2DD710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sort into a priority queue.</a:t>
            </a:r>
          </a:p>
          <a:p>
            <a:pPr lvl="1"/>
            <a:r>
              <a:rPr lang="en-US" dirty="0"/>
              <a:t>I did this arbitrarily</a:t>
            </a:r>
          </a:p>
          <a:p>
            <a:r>
              <a:rPr lang="en-US" dirty="0"/>
              <a:t>Agent plans route</a:t>
            </a:r>
          </a:p>
          <a:p>
            <a:r>
              <a:rPr lang="en-US" dirty="0"/>
              <a:t>Once agent plans a route, the shape of his path is re-introduced into the problem.</a:t>
            </a:r>
          </a:p>
          <a:p>
            <a:r>
              <a:rPr lang="en-US" dirty="0"/>
              <a:t>The space is re-convexified.</a:t>
            </a:r>
          </a:p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72395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D1FF-CD2A-EC22-4DA9-5DB64B35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32AF4-F6CE-83F6-5F02-4CAD40CCE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didn’t have time to implement splines, so there are straight line paths only.</a:t>
            </a:r>
          </a:p>
          <a:p>
            <a:pPr lvl="1"/>
            <a:r>
              <a:rPr lang="en-US" dirty="0"/>
              <a:t>Infinite accelerations causes sudden jumps in speed</a:t>
            </a:r>
          </a:p>
          <a:p>
            <a:r>
              <a:rPr lang="en-US" dirty="0"/>
              <a:t>A* does not guarantee the best path, so this is almost always a sub-optimal solution to the path length problem</a:t>
            </a:r>
          </a:p>
          <a:p>
            <a:r>
              <a:rPr lang="en-US" dirty="0"/>
              <a:t>Mesh breakdown algorithm is one of many ways to solve the problem of getting a convex set.  How it breaks down the geometry of the situation greatly effects the solution.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8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6F7D-D830-97A2-AFB2-DB7B1262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Planning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A59A6-E9EF-1B52-B135-A46AE4937C5A}"/>
              </a:ext>
            </a:extLst>
          </p:cNvPr>
          <p:cNvSpPr/>
          <p:nvPr/>
        </p:nvSpPr>
        <p:spPr>
          <a:xfrm>
            <a:off x="2167128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EABEA5-85A4-5A8B-282A-46AC55CB8E32}"/>
              </a:ext>
            </a:extLst>
          </p:cNvPr>
          <p:cNvSpPr/>
          <p:nvPr/>
        </p:nvSpPr>
        <p:spPr>
          <a:xfrm>
            <a:off x="8098536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EA5862-8EE7-EF8D-145F-3E7CFFF26EA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569464" y="3429000"/>
            <a:ext cx="552907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36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C7B4-9A88-BE2D-B93E-BFC280F91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57B55-8869-7D1A-611E-645EA424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Agent</a:t>
            </a:r>
          </a:p>
          <a:p>
            <a:r>
              <a:rPr lang="en-US" dirty="0"/>
              <a:t>3 moving obstacles</a:t>
            </a:r>
          </a:p>
          <a:p>
            <a:r>
              <a:rPr lang="en-US" dirty="0"/>
              <a:t>1 static obstacle</a:t>
            </a:r>
          </a:p>
          <a:p>
            <a:r>
              <a:rPr lang="en-US" dirty="0"/>
              <a:t>Arrive at the endpoint in 6 seconds</a:t>
            </a:r>
          </a:p>
        </p:txBody>
      </p:sp>
    </p:spTree>
    <p:extLst>
      <p:ext uri="{BB962C8B-B14F-4D97-AF65-F5344CB8AC3E}">
        <p14:creationId xmlns:p14="http://schemas.microsoft.com/office/powerpoint/2010/main" val="3675565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02FC-AE03-FD77-3900-91094902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Results!</a:t>
            </a:r>
          </a:p>
        </p:txBody>
      </p:sp>
      <p:pic>
        <p:nvPicPr>
          <p:cNvPr id="5" name="Content Placeholder 4" descr="A graph with red and green squares&#10;&#10;Description automatically generated">
            <a:extLst>
              <a:ext uri="{FF2B5EF4-FFF2-40B4-BE49-F238E27FC236}">
                <a16:creationId xmlns:a16="http://schemas.microsoft.com/office/drawing/2014/main" id="{077C047A-174B-BED9-EEF6-860F3A051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124485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1FD8-C459-071B-2396-70D27AF2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0EF8-56FE-7140-5A2E-BCB94A89A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agents</a:t>
            </a:r>
          </a:p>
          <a:p>
            <a:r>
              <a:rPr lang="en-US" dirty="0"/>
              <a:t>Long Corridor</a:t>
            </a:r>
          </a:p>
          <a:p>
            <a:r>
              <a:rPr lang="en-US" dirty="0"/>
              <a:t>Reform formation on the other side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A9D8BF-530A-E178-8DFE-2F5129F4374F}"/>
              </a:ext>
            </a:extLst>
          </p:cNvPr>
          <p:cNvSpPr/>
          <p:nvPr/>
        </p:nvSpPr>
        <p:spPr>
          <a:xfrm>
            <a:off x="3849624" y="3364992"/>
            <a:ext cx="3264408" cy="12344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4BFD4-C8B0-50F8-2600-B978799279CB}"/>
              </a:ext>
            </a:extLst>
          </p:cNvPr>
          <p:cNvSpPr/>
          <p:nvPr/>
        </p:nvSpPr>
        <p:spPr>
          <a:xfrm>
            <a:off x="3849624" y="4942523"/>
            <a:ext cx="3264408" cy="12344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0F09577F-20AA-F078-0DD2-ABEE6D68BDC9}"/>
              </a:ext>
            </a:extLst>
          </p:cNvPr>
          <p:cNvSpPr/>
          <p:nvPr/>
        </p:nvSpPr>
        <p:spPr>
          <a:xfrm>
            <a:off x="1453896" y="5267135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F88A5E90-3712-A486-64BC-1C8F948FFC8C}"/>
              </a:ext>
            </a:extLst>
          </p:cNvPr>
          <p:cNvCxnSpPr>
            <a:cxnSpLocks/>
          </p:cNvCxnSpPr>
          <p:nvPr/>
        </p:nvCxnSpPr>
        <p:spPr>
          <a:xfrm flipV="1">
            <a:off x="1773936" y="5348160"/>
            <a:ext cx="6210300" cy="155448"/>
          </a:xfrm>
          <a:prstGeom prst="curvedConnector4">
            <a:avLst>
              <a:gd name="adj1" fmla="val 10098"/>
              <a:gd name="adj2" fmla="val 4647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6CCB60AE-3F55-D729-DB34-202620660F2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73674" y="953766"/>
            <a:ext cx="12700" cy="5992882"/>
          </a:xfrm>
          <a:prstGeom prst="curvedConnector3">
            <a:avLst>
              <a:gd name="adj1" fmla="val 626400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233C100-3079-D14B-55A9-222C5B6BC7A6}"/>
              </a:ext>
            </a:extLst>
          </p:cNvPr>
          <p:cNvCxnSpPr/>
          <p:nvPr/>
        </p:nvCxnSpPr>
        <p:spPr>
          <a:xfrm flipV="1">
            <a:off x="1926336" y="3810000"/>
            <a:ext cx="6210300" cy="155448"/>
          </a:xfrm>
          <a:prstGeom prst="curvedConnector4">
            <a:avLst>
              <a:gd name="adj1" fmla="val 10098"/>
              <a:gd name="adj2" fmla="val -58823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584DFD7C-4A5E-A76C-27A4-8F3412159BC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57859" y="2229438"/>
            <a:ext cx="35084" cy="6110478"/>
          </a:xfrm>
          <a:prstGeom prst="curvedConnector3">
            <a:avLst>
              <a:gd name="adj1" fmla="val 75157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701B77A-B59E-3F9A-12D5-FF0FC1E7727B}"/>
              </a:ext>
            </a:extLst>
          </p:cNvPr>
          <p:cNvSpPr txBox="1"/>
          <p:nvPr/>
        </p:nvSpPr>
        <p:spPr>
          <a:xfrm>
            <a:off x="630936" y="4416552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39C52B-F750-B2E4-D785-AECF93D6356A}"/>
              </a:ext>
            </a:extLst>
          </p:cNvPr>
          <p:cNvSpPr txBox="1"/>
          <p:nvPr/>
        </p:nvSpPr>
        <p:spPr>
          <a:xfrm>
            <a:off x="7650480" y="3129137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F92862-5D48-81E8-6960-B9DD65EEC09F}"/>
              </a:ext>
            </a:extLst>
          </p:cNvPr>
          <p:cNvSpPr txBox="1"/>
          <p:nvPr/>
        </p:nvSpPr>
        <p:spPr>
          <a:xfrm>
            <a:off x="8595360" y="3153331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CA15F2-920D-C6F2-C542-C733AC682D5D}"/>
              </a:ext>
            </a:extLst>
          </p:cNvPr>
          <p:cNvSpPr txBox="1"/>
          <p:nvPr/>
        </p:nvSpPr>
        <p:spPr>
          <a:xfrm>
            <a:off x="7650480" y="4900778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C4477B-5F38-CC59-A2ED-A395D2289B27}"/>
              </a:ext>
            </a:extLst>
          </p:cNvPr>
          <p:cNvSpPr txBox="1"/>
          <p:nvPr/>
        </p:nvSpPr>
        <p:spPr>
          <a:xfrm>
            <a:off x="8828532" y="4876213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T=7</a:t>
            </a:r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5081B59F-F59A-4DC2-E1C0-04C8A6706644}"/>
              </a:ext>
            </a:extLst>
          </p:cNvPr>
          <p:cNvSpPr/>
          <p:nvPr/>
        </p:nvSpPr>
        <p:spPr>
          <a:xfrm>
            <a:off x="2527427" y="5302219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85E3094F-0EB7-D36D-87C8-F31C270DC7BF}"/>
              </a:ext>
            </a:extLst>
          </p:cNvPr>
          <p:cNvSpPr/>
          <p:nvPr/>
        </p:nvSpPr>
        <p:spPr>
          <a:xfrm>
            <a:off x="2523490" y="3450400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5AE70CC3-9A68-A787-4BA0-435851FDBADC}"/>
              </a:ext>
            </a:extLst>
          </p:cNvPr>
          <p:cNvSpPr/>
          <p:nvPr/>
        </p:nvSpPr>
        <p:spPr>
          <a:xfrm>
            <a:off x="1506855" y="3396711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DB7404E0-9E3A-AB11-E0DA-EE08F39F8C4D}"/>
              </a:ext>
            </a:extLst>
          </p:cNvPr>
          <p:cNvSpPr/>
          <p:nvPr/>
        </p:nvSpPr>
        <p:spPr>
          <a:xfrm>
            <a:off x="7650480" y="5348160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734112E9-2A9E-1F55-E946-E027B6657E0F}"/>
              </a:ext>
            </a:extLst>
          </p:cNvPr>
          <p:cNvSpPr/>
          <p:nvPr/>
        </p:nvSpPr>
        <p:spPr>
          <a:xfrm>
            <a:off x="8648446" y="5284677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E9DEA423-3461-94BD-A7D3-8D61003CFF17}"/>
              </a:ext>
            </a:extLst>
          </p:cNvPr>
          <p:cNvSpPr/>
          <p:nvPr/>
        </p:nvSpPr>
        <p:spPr>
          <a:xfrm>
            <a:off x="7819390" y="3412237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C366F86A-548D-6706-368E-BEB3152E4DCB}"/>
              </a:ext>
            </a:extLst>
          </p:cNvPr>
          <p:cNvSpPr/>
          <p:nvPr/>
        </p:nvSpPr>
        <p:spPr>
          <a:xfrm>
            <a:off x="8506460" y="3475736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72500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5B29-05D0-F55D-0E17-01A549B9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0BF5315B-B4D9-2FA9-9026-DA990D08D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714754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EFDB-065C-2E9B-8EAD-D8FA6BD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Hulls/ Swapped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F16C8-9813-9CFD-B059-D4C542AE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 collision detection for the agents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8ABC3FC0-10B5-A7A1-DC92-D4A1C447AA77}"/>
              </a:ext>
            </a:extLst>
          </p:cNvPr>
          <p:cNvSpPr/>
          <p:nvPr/>
        </p:nvSpPr>
        <p:spPr>
          <a:xfrm>
            <a:off x="1924950" y="5424153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E29D72F2-4F45-15BB-8BF2-B165A91CEA84}"/>
              </a:ext>
            </a:extLst>
          </p:cNvPr>
          <p:cNvSpPr/>
          <p:nvPr/>
        </p:nvSpPr>
        <p:spPr>
          <a:xfrm>
            <a:off x="2998481" y="5459237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F354AD6F-0C88-8C7D-921C-758CA33B681F}"/>
              </a:ext>
            </a:extLst>
          </p:cNvPr>
          <p:cNvSpPr/>
          <p:nvPr/>
        </p:nvSpPr>
        <p:spPr>
          <a:xfrm>
            <a:off x="6547750" y="5448670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9048410-225B-FE13-6D42-DEEA796F8551}"/>
              </a:ext>
            </a:extLst>
          </p:cNvPr>
          <p:cNvSpPr/>
          <p:nvPr/>
        </p:nvSpPr>
        <p:spPr>
          <a:xfrm>
            <a:off x="7621281" y="5483754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A50CCBB1-FC0F-A3A7-BB7F-BC87A5A2F62A}"/>
              </a:ext>
            </a:extLst>
          </p:cNvPr>
          <p:cNvSpPr/>
          <p:nvPr/>
        </p:nvSpPr>
        <p:spPr>
          <a:xfrm>
            <a:off x="1924950" y="3409196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3B1D514-16FE-3873-7017-767012D70068}"/>
              </a:ext>
            </a:extLst>
          </p:cNvPr>
          <p:cNvSpPr/>
          <p:nvPr/>
        </p:nvSpPr>
        <p:spPr>
          <a:xfrm>
            <a:off x="2998481" y="3444280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E683060-1E60-3F32-0997-031D372D8A01}"/>
              </a:ext>
            </a:extLst>
          </p:cNvPr>
          <p:cNvSpPr/>
          <p:nvPr/>
        </p:nvSpPr>
        <p:spPr>
          <a:xfrm>
            <a:off x="6547750" y="3295286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80090957-D939-ACAA-B3D7-5C28D3E2519A}"/>
              </a:ext>
            </a:extLst>
          </p:cNvPr>
          <p:cNvSpPr/>
          <p:nvPr/>
        </p:nvSpPr>
        <p:spPr>
          <a:xfrm>
            <a:off x="7621281" y="3330370"/>
            <a:ext cx="585470" cy="515048"/>
          </a:xfrm>
          <a:prstGeom prst="star5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ADBA0E-C3BE-674A-5E87-4FF75488E1EA}"/>
              </a:ext>
            </a:extLst>
          </p:cNvPr>
          <p:cNvCxnSpPr/>
          <p:nvPr/>
        </p:nvCxnSpPr>
        <p:spPr>
          <a:xfrm>
            <a:off x="3419856" y="4507992"/>
            <a:ext cx="32826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788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BEBE-2A08-2AC4-A7A2-98882AADB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My calculation for the </a:t>
            </a:r>
            <a:r>
              <a:rPr lang="en-US" dirty="0" err="1"/>
              <a:t>minkowski</a:t>
            </a:r>
            <a:r>
              <a:rPr lang="en-US" dirty="0"/>
              <a:t> sum was off, there is *slight* agent overlap</a:t>
            </a:r>
          </a:p>
        </p:txBody>
      </p:sp>
      <p:pic>
        <p:nvPicPr>
          <p:cNvPr id="5" name="Content Placeholder 4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DDA7A26A-3A83-4227-F682-24C0F813C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205824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AE36-4B16-4F30-047A-86518297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Hulls Still Works</a:t>
            </a:r>
          </a:p>
        </p:txBody>
      </p:sp>
      <p:pic>
        <p:nvPicPr>
          <p:cNvPr id="5" name="Content Placeholder 4" descr="A graph of a graph with red dots and green dots&#10;&#10;Description automatically generated">
            <a:extLst>
              <a:ext uri="{FF2B5EF4-FFF2-40B4-BE49-F238E27FC236}">
                <a16:creationId xmlns:a16="http://schemas.microsoft.com/office/drawing/2014/main" id="{7E0F371F-C9A2-1797-8E92-C476D2B5C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881337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36DD-F76A-710A-36B1-0EE95939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Idling, Swapped top and bottom</a:t>
            </a:r>
          </a:p>
        </p:txBody>
      </p:sp>
      <p:pic>
        <p:nvPicPr>
          <p:cNvPr id="9" name="Content Placeholder 8" descr="A graph of a graph with red dots and green dots&#10;&#10;Description automatically generated">
            <a:extLst>
              <a:ext uri="{FF2B5EF4-FFF2-40B4-BE49-F238E27FC236}">
                <a16:creationId xmlns:a16="http://schemas.microsoft.com/office/drawing/2014/main" id="{9011265A-6780-3178-AAA1-FDBECF039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381175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AA01-7906-978D-792E-902A605E5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 Arrival</a:t>
            </a:r>
          </a:p>
        </p:txBody>
      </p:sp>
      <p:pic>
        <p:nvPicPr>
          <p:cNvPr id="9" name="Content Placeholder 8" descr="A graph of a graph with red dots and green dots&#10;&#10;Description automatically generated">
            <a:extLst>
              <a:ext uri="{FF2B5EF4-FFF2-40B4-BE49-F238E27FC236}">
                <a16:creationId xmlns:a16="http://schemas.microsoft.com/office/drawing/2014/main" id="{084EBF67-2A2F-F45C-0197-B141B07D6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B6DAB-87D0-09C9-F6F7-AF730C2A4941}"/>
              </a:ext>
            </a:extLst>
          </p:cNvPr>
          <p:cNvSpPr txBox="1"/>
          <p:nvPr/>
        </p:nvSpPr>
        <p:spPr>
          <a:xfrm>
            <a:off x="8137910" y="3631962"/>
            <a:ext cx="2881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 still caused by miscalculation of </a:t>
            </a:r>
            <a:r>
              <a:rPr lang="en-US" dirty="0" err="1"/>
              <a:t>minkowski</a:t>
            </a:r>
            <a:r>
              <a:rPr lang="en-US" dirty="0"/>
              <a:t> sums. </a:t>
            </a:r>
          </a:p>
        </p:txBody>
      </p:sp>
    </p:spTree>
    <p:extLst>
      <p:ext uri="{BB962C8B-B14F-4D97-AF65-F5344CB8AC3E}">
        <p14:creationId xmlns:p14="http://schemas.microsoft.com/office/powerpoint/2010/main" val="1954943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41B8-A630-F15F-0884-51AAB01F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4A1BA-9F28-1DB5-8F1B-A1A371EB0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More lit review, original plan was to build off MIT’s work, had to jump ship on that.  </a:t>
            </a:r>
          </a:p>
          <a:p>
            <a:pPr lvl="1"/>
            <a:r>
              <a:rPr lang="en-US" dirty="0"/>
              <a:t>Need to figure out where this fits in the literature.</a:t>
            </a:r>
          </a:p>
          <a:p>
            <a:r>
              <a:rPr lang="en-US" dirty="0"/>
              <a:t>Splines, dynamic constraints,  better graph traversal</a:t>
            </a:r>
          </a:p>
          <a:p>
            <a:r>
              <a:rPr lang="en-US" dirty="0"/>
              <a:t>Fix </a:t>
            </a:r>
            <a:r>
              <a:rPr lang="en-US" dirty="0" err="1"/>
              <a:t>Minkowski</a:t>
            </a:r>
            <a:r>
              <a:rPr lang="en-US" dirty="0"/>
              <a:t> Sums</a:t>
            </a:r>
          </a:p>
          <a:p>
            <a:r>
              <a:rPr lang="en-US" dirty="0"/>
              <a:t>Simultaneous agent optimization</a:t>
            </a:r>
          </a:p>
          <a:p>
            <a:r>
              <a:rPr lang="en-US" dirty="0"/>
              <a:t>Better space convexification</a:t>
            </a:r>
          </a:p>
          <a:p>
            <a:pPr lvl="1"/>
            <a:r>
              <a:rPr lang="en-US" dirty="0"/>
              <a:t>Sparser space = faster compute times</a:t>
            </a:r>
          </a:p>
          <a:p>
            <a:pPr lvl="1"/>
            <a:r>
              <a:rPr lang="en-US" dirty="0"/>
              <a:t>Cartesian aligned = easier integration of graph traversal algorithms</a:t>
            </a:r>
          </a:p>
          <a:p>
            <a:pPr lvl="1"/>
            <a:r>
              <a:rPr lang="en-US" dirty="0"/>
              <a:t>Voronoi partitions guarantee line of sight between centroids of nodes = easier integration of graph traversal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6F7D-D830-97A2-AFB2-DB7B1262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Constrained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A59A6-E9EF-1B52-B135-A46AE4937C5A}"/>
              </a:ext>
            </a:extLst>
          </p:cNvPr>
          <p:cNvSpPr/>
          <p:nvPr/>
        </p:nvSpPr>
        <p:spPr>
          <a:xfrm>
            <a:off x="2167128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EABEA5-85A4-5A8B-282A-46AC55CB8E32}"/>
              </a:ext>
            </a:extLst>
          </p:cNvPr>
          <p:cNvSpPr/>
          <p:nvPr/>
        </p:nvSpPr>
        <p:spPr>
          <a:xfrm>
            <a:off x="8098536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EA5862-8EE7-EF8D-145F-3E7CFFF26EA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569464" y="3429000"/>
            <a:ext cx="5529072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542062-B4F0-1028-29AA-4E43436A4D1E}"/>
              </a:ext>
            </a:extLst>
          </p:cNvPr>
          <p:cNvSpPr txBox="1"/>
          <p:nvPr/>
        </p:nvSpPr>
        <p:spPr>
          <a:xfrm>
            <a:off x="1636776" y="2841999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t=0 seconds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14E9A-95AE-BE13-EC04-A53CAC54F78A}"/>
              </a:ext>
            </a:extLst>
          </p:cNvPr>
          <p:cNvSpPr txBox="1"/>
          <p:nvPr/>
        </p:nvSpPr>
        <p:spPr>
          <a:xfrm>
            <a:off x="7668768" y="2829068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 T seconds</a:t>
            </a:r>
          </a:p>
        </p:txBody>
      </p:sp>
    </p:spTree>
    <p:extLst>
      <p:ext uri="{BB962C8B-B14F-4D97-AF65-F5344CB8AC3E}">
        <p14:creationId xmlns:p14="http://schemas.microsoft.com/office/powerpoint/2010/main" val="238705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6F7D-D830-97A2-AFB2-DB7B1262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Obstacle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A59A6-E9EF-1B52-B135-A46AE4937C5A}"/>
              </a:ext>
            </a:extLst>
          </p:cNvPr>
          <p:cNvSpPr/>
          <p:nvPr/>
        </p:nvSpPr>
        <p:spPr>
          <a:xfrm>
            <a:off x="2167128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EABEA5-85A4-5A8B-282A-46AC55CB8E32}"/>
              </a:ext>
            </a:extLst>
          </p:cNvPr>
          <p:cNvSpPr/>
          <p:nvPr/>
        </p:nvSpPr>
        <p:spPr>
          <a:xfrm>
            <a:off x="8098536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42062-B4F0-1028-29AA-4E43436A4D1E}"/>
              </a:ext>
            </a:extLst>
          </p:cNvPr>
          <p:cNvSpPr txBox="1"/>
          <p:nvPr/>
        </p:nvSpPr>
        <p:spPr>
          <a:xfrm>
            <a:off x="1636776" y="2841999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t=0 seconds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14E9A-95AE-BE13-EC04-A53CAC54F78A}"/>
              </a:ext>
            </a:extLst>
          </p:cNvPr>
          <p:cNvSpPr txBox="1"/>
          <p:nvPr/>
        </p:nvSpPr>
        <p:spPr>
          <a:xfrm>
            <a:off x="7668768" y="2829068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 T seconds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654F-8789-9EFF-0654-A8F0A00ED38B}"/>
              </a:ext>
            </a:extLst>
          </p:cNvPr>
          <p:cNvSpPr/>
          <p:nvPr/>
        </p:nvSpPr>
        <p:spPr>
          <a:xfrm>
            <a:off x="4759452" y="2235708"/>
            <a:ext cx="1106424" cy="23865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Obstacle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D15283-C2BC-5C4C-F89B-C645F65444FE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510543" y="3571247"/>
            <a:ext cx="2307830" cy="144423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53656-F9B9-39D9-BB6A-AFFE468D450B}"/>
              </a:ext>
            </a:extLst>
          </p:cNvPr>
          <p:cNvCxnSpPr>
            <a:cxnSpLocks/>
          </p:cNvCxnSpPr>
          <p:nvPr/>
        </p:nvCxnSpPr>
        <p:spPr>
          <a:xfrm>
            <a:off x="4818373" y="4982208"/>
            <a:ext cx="1637291" cy="3327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27ABD8-BB8A-8B22-2845-23105265D4A9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6455664" y="3571247"/>
            <a:ext cx="1701793" cy="144423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54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6F7D-D830-97A2-AFB2-DB7B1262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Obstacle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A59A6-E9EF-1B52-B135-A46AE4937C5A}"/>
              </a:ext>
            </a:extLst>
          </p:cNvPr>
          <p:cNvSpPr/>
          <p:nvPr/>
        </p:nvSpPr>
        <p:spPr>
          <a:xfrm>
            <a:off x="2167128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EABEA5-85A4-5A8B-282A-46AC55CB8E32}"/>
              </a:ext>
            </a:extLst>
          </p:cNvPr>
          <p:cNvSpPr/>
          <p:nvPr/>
        </p:nvSpPr>
        <p:spPr>
          <a:xfrm>
            <a:off x="8098536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42062-B4F0-1028-29AA-4E43436A4D1E}"/>
              </a:ext>
            </a:extLst>
          </p:cNvPr>
          <p:cNvSpPr txBox="1"/>
          <p:nvPr/>
        </p:nvSpPr>
        <p:spPr>
          <a:xfrm>
            <a:off x="1636776" y="2841999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t=0 seconds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14E9A-95AE-BE13-EC04-A53CAC54F78A}"/>
              </a:ext>
            </a:extLst>
          </p:cNvPr>
          <p:cNvSpPr txBox="1"/>
          <p:nvPr/>
        </p:nvSpPr>
        <p:spPr>
          <a:xfrm>
            <a:off x="7668768" y="2829068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 T seconds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654F-8789-9EFF-0654-A8F0A00ED38B}"/>
              </a:ext>
            </a:extLst>
          </p:cNvPr>
          <p:cNvSpPr/>
          <p:nvPr/>
        </p:nvSpPr>
        <p:spPr>
          <a:xfrm>
            <a:off x="4759452" y="2235708"/>
            <a:ext cx="1106424" cy="23865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Obstacle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D15283-C2BC-5C4C-F89B-C645F65444FE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510543" y="3571247"/>
            <a:ext cx="2307830" cy="144423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53656-F9B9-39D9-BB6A-AFFE468D450B}"/>
              </a:ext>
            </a:extLst>
          </p:cNvPr>
          <p:cNvCxnSpPr>
            <a:cxnSpLocks/>
          </p:cNvCxnSpPr>
          <p:nvPr/>
        </p:nvCxnSpPr>
        <p:spPr>
          <a:xfrm>
            <a:off x="4818373" y="4982208"/>
            <a:ext cx="1637291" cy="3327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27ABD8-BB8A-8B22-2845-23105265D4A9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6455664" y="3571247"/>
            <a:ext cx="1701793" cy="144423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B270AE-4C85-5CCD-EF63-A74CF809BD62}"/>
              </a:ext>
            </a:extLst>
          </p:cNvPr>
          <p:cNvSpPr/>
          <p:nvPr/>
        </p:nvSpPr>
        <p:spPr>
          <a:xfrm>
            <a:off x="4938275" y="5277708"/>
            <a:ext cx="1587493" cy="1511090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Obstacle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C3341-1D8A-2D43-1F6E-608E034A13F8}"/>
              </a:ext>
            </a:extLst>
          </p:cNvPr>
          <p:cNvSpPr txBox="1"/>
          <p:nvPr/>
        </p:nvSpPr>
        <p:spPr>
          <a:xfrm>
            <a:off x="3688842" y="6318185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t=0 seconds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271B7C-FC41-65A9-28AF-CEE6FC756318}"/>
              </a:ext>
            </a:extLst>
          </p:cNvPr>
          <p:cNvSpPr/>
          <p:nvPr/>
        </p:nvSpPr>
        <p:spPr>
          <a:xfrm>
            <a:off x="2933453" y="1816629"/>
            <a:ext cx="1587493" cy="1511090"/>
          </a:xfrm>
          <a:prstGeom prst="ellipse">
            <a:avLst/>
          </a:prstGeom>
          <a:solidFill>
            <a:srgbClr val="FF0000">
              <a:alpha val="25098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Obstacle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97A40-7010-6C6E-1A88-D95234900CF8}"/>
              </a:ext>
            </a:extLst>
          </p:cNvPr>
          <p:cNvSpPr txBox="1"/>
          <p:nvPr/>
        </p:nvSpPr>
        <p:spPr>
          <a:xfrm>
            <a:off x="2779271" y="1616067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t=T seconds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77FDA0-92A0-6A24-A2F4-C49D5624DCF1}"/>
              </a:ext>
            </a:extLst>
          </p:cNvPr>
          <p:cNvCxnSpPr>
            <a:cxnSpLocks/>
          </p:cNvCxnSpPr>
          <p:nvPr/>
        </p:nvCxnSpPr>
        <p:spPr>
          <a:xfrm flipH="1" flipV="1">
            <a:off x="3746116" y="3025876"/>
            <a:ext cx="1192159" cy="30073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6F7D-D830-97A2-AFB2-DB7B1262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A59A6-E9EF-1B52-B135-A46AE4937C5A}"/>
              </a:ext>
            </a:extLst>
          </p:cNvPr>
          <p:cNvSpPr/>
          <p:nvPr/>
        </p:nvSpPr>
        <p:spPr>
          <a:xfrm>
            <a:off x="2167128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EABEA5-85A4-5A8B-282A-46AC55CB8E32}"/>
              </a:ext>
            </a:extLst>
          </p:cNvPr>
          <p:cNvSpPr/>
          <p:nvPr/>
        </p:nvSpPr>
        <p:spPr>
          <a:xfrm>
            <a:off x="8098536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42062-B4F0-1028-29AA-4E43436A4D1E}"/>
              </a:ext>
            </a:extLst>
          </p:cNvPr>
          <p:cNvSpPr txBox="1"/>
          <p:nvPr/>
        </p:nvSpPr>
        <p:spPr>
          <a:xfrm>
            <a:off x="1636776" y="2841999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t=0 seconds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14E9A-95AE-BE13-EC04-A53CAC54F78A}"/>
              </a:ext>
            </a:extLst>
          </p:cNvPr>
          <p:cNvSpPr txBox="1"/>
          <p:nvPr/>
        </p:nvSpPr>
        <p:spPr>
          <a:xfrm>
            <a:off x="7668768" y="2829068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 T seconds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654F-8789-9EFF-0654-A8F0A00ED38B}"/>
              </a:ext>
            </a:extLst>
          </p:cNvPr>
          <p:cNvSpPr/>
          <p:nvPr/>
        </p:nvSpPr>
        <p:spPr>
          <a:xfrm>
            <a:off x="4759452" y="2235708"/>
            <a:ext cx="1106424" cy="23865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Obstacle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D15283-C2BC-5C4C-F89B-C645F65444FE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510543" y="3571247"/>
            <a:ext cx="2307830" cy="144423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53656-F9B9-39D9-BB6A-AFFE468D450B}"/>
              </a:ext>
            </a:extLst>
          </p:cNvPr>
          <p:cNvCxnSpPr>
            <a:cxnSpLocks/>
          </p:cNvCxnSpPr>
          <p:nvPr/>
        </p:nvCxnSpPr>
        <p:spPr>
          <a:xfrm>
            <a:off x="4818373" y="4982208"/>
            <a:ext cx="1637291" cy="3327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27ABD8-BB8A-8B22-2845-23105265D4A9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6455664" y="3571247"/>
            <a:ext cx="1701793" cy="144423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B270AE-4C85-5CCD-EF63-A74CF809BD62}"/>
              </a:ext>
            </a:extLst>
          </p:cNvPr>
          <p:cNvSpPr/>
          <p:nvPr/>
        </p:nvSpPr>
        <p:spPr>
          <a:xfrm>
            <a:off x="4938275" y="5277708"/>
            <a:ext cx="1587493" cy="1511090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Obstacle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3634D5-F165-869A-BCC9-B30FF68B80AD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3746116" y="3025876"/>
            <a:ext cx="1192159" cy="30073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C3341-1D8A-2D43-1F6E-608E034A13F8}"/>
              </a:ext>
            </a:extLst>
          </p:cNvPr>
          <p:cNvSpPr txBox="1"/>
          <p:nvPr/>
        </p:nvSpPr>
        <p:spPr>
          <a:xfrm>
            <a:off x="3688842" y="6318185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t=0 seconds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271B7C-FC41-65A9-28AF-CEE6FC756318}"/>
              </a:ext>
            </a:extLst>
          </p:cNvPr>
          <p:cNvSpPr/>
          <p:nvPr/>
        </p:nvSpPr>
        <p:spPr>
          <a:xfrm>
            <a:off x="2933453" y="1816629"/>
            <a:ext cx="1587493" cy="1511090"/>
          </a:xfrm>
          <a:prstGeom prst="ellipse">
            <a:avLst/>
          </a:prstGeom>
          <a:solidFill>
            <a:srgbClr val="FF0000">
              <a:alpha val="25098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Obstacle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97A40-7010-6C6E-1A88-D95234900CF8}"/>
              </a:ext>
            </a:extLst>
          </p:cNvPr>
          <p:cNvSpPr txBox="1"/>
          <p:nvPr/>
        </p:nvSpPr>
        <p:spPr>
          <a:xfrm>
            <a:off x="2779271" y="1616067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t=T seconds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D89874-EC57-40D5-7BF7-8F452FFDA237}"/>
              </a:ext>
            </a:extLst>
          </p:cNvPr>
          <p:cNvSpPr/>
          <p:nvPr/>
        </p:nvSpPr>
        <p:spPr>
          <a:xfrm>
            <a:off x="2209924" y="5407676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5635D0-060A-8832-8725-737B74DCC8E8}"/>
              </a:ext>
            </a:extLst>
          </p:cNvPr>
          <p:cNvSpPr/>
          <p:nvPr/>
        </p:nvSpPr>
        <p:spPr>
          <a:xfrm>
            <a:off x="8040624" y="1941488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D4608-4567-82A1-760A-550DFC502FCD}"/>
              </a:ext>
            </a:extLst>
          </p:cNvPr>
          <p:cNvSpPr txBox="1"/>
          <p:nvPr/>
        </p:nvSpPr>
        <p:spPr>
          <a:xfrm>
            <a:off x="1679572" y="5021843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t=0 seconds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E05B04-3502-563C-D44C-423406EB19A4}"/>
              </a:ext>
            </a:extLst>
          </p:cNvPr>
          <p:cNvSpPr txBox="1"/>
          <p:nvPr/>
        </p:nvSpPr>
        <p:spPr>
          <a:xfrm>
            <a:off x="7610856" y="1542724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 T seconds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F76958-49AA-4B02-CC4A-C4FD6CC28737}"/>
              </a:ext>
            </a:extLst>
          </p:cNvPr>
          <p:cNvCxnSpPr>
            <a:cxnSpLocks/>
          </p:cNvCxnSpPr>
          <p:nvPr/>
        </p:nvCxnSpPr>
        <p:spPr>
          <a:xfrm flipV="1">
            <a:off x="2612260" y="2083067"/>
            <a:ext cx="2147192" cy="340938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E9648F-F6C8-2419-D9DA-3606765E1DCE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861169" y="2057637"/>
            <a:ext cx="3179455" cy="8501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91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6F7D-D830-97A2-AFB2-DB7B1262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0A59A6-E9EF-1B52-B135-A46AE4937C5A}"/>
              </a:ext>
            </a:extLst>
          </p:cNvPr>
          <p:cNvSpPr/>
          <p:nvPr/>
        </p:nvSpPr>
        <p:spPr>
          <a:xfrm>
            <a:off x="2167128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EABEA5-85A4-5A8B-282A-46AC55CB8E32}"/>
              </a:ext>
            </a:extLst>
          </p:cNvPr>
          <p:cNvSpPr/>
          <p:nvPr/>
        </p:nvSpPr>
        <p:spPr>
          <a:xfrm>
            <a:off x="8098536" y="3227832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42062-B4F0-1028-29AA-4E43436A4D1E}"/>
              </a:ext>
            </a:extLst>
          </p:cNvPr>
          <p:cNvSpPr txBox="1"/>
          <p:nvPr/>
        </p:nvSpPr>
        <p:spPr>
          <a:xfrm>
            <a:off x="1636776" y="2841999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t=0 seconds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14E9A-95AE-BE13-EC04-A53CAC54F78A}"/>
              </a:ext>
            </a:extLst>
          </p:cNvPr>
          <p:cNvSpPr txBox="1"/>
          <p:nvPr/>
        </p:nvSpPr>
        <p:spPr>
          <a:xfrm>
            <a:off x="7668768" y="2829068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 T seconds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4654F-8789-9EFF-0654-A8F0A00ED38B}"/>
              </a:ext>
            </a:extLst>
          </p:cNvPr>
          <p:cNvSpPr/>
          <p:nvPr/>
        </p:nvSpPr>
        <p:spPr>
          <a:xfrm>
            <a:off x="4759452" y="2235708"/>
            <a:ext cx="1106424" cy="23865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Obstacle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D15283-C2BC-5C4C-F89B-C645F65444FE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2510543" y="3571247"/>
            <a:ext cx="2307830" cy="144423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553656-F9B9-39D9-BB6A-AFFE468D450B}"/>
              </a:ext>
            </a:extLst>
          </p:cNvPr>
          <p:cNvCxnSpPr>
            <a:cxnSpLocks/>
          </p:cNvCxnSpPr>
          <p:nvPr/>
        </p:nvCxnSpPr>
        <p:spPr>
          <a:xfrm>
            <a:off x="4818373" y="4982208"/>
            <a:ext cx="1637291" cy="3327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27ABD8-BB8A-8B22-2845-23105265D4A9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6455664" y="3571247"/>
            <a:ext cx="1701793" cy="1444237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B270AE-4C85-5CCD-EF63-A74CF809BD62}"/>
              </a:ext>
            </a:extLst>
          </p:cNvPr>
          <p:cNvSpPr/>
          <p:nvPr/>
        </p:nvSpPr>
        <p:spPr>
          <a:xfrm>
            <a:off x="4938275" y="5277708"/>
            <a:ext cx="1587493" cy="1511090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Obstacle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3634D5-F165-869A-BCC9-B30FF68B80AD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3746116" y="3025876"/>
            <a:ext cx="1192159" cy="30073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AC3341-1D8A-2D43-1F6E-608E034A13F8}"/>
              </a:ext>
            </a:extLst>
          </p:cNvPr>
          <p:cNvSpPr txBox="1"/>
          <p:nvPr/>
        </p:nvSpPr>
        <p:spPr>
          <a:xfrm>
            <a:off x="3688842" y="6318185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t=0 seconds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271B7C-FC41-65A9-28AF-CEE6FC756318}"/>
              </a:ext>
            </a:extLst>
          </p:cNvPr>
          <p:cNvSpPr/>
          <p:nvPr/>
        </p:nvSpPr>
        <p:spPr>
          <a:xfrm>
            <a:off x="2933453" y="1816629"/>
            <a:ext cx="1587493" cy="1511090"/>
          </a:xfrm>
          <a:prstGeom prst="ellipse">
            <a:avLst/>
          </a:prstGeom>
          <a:solidFill>
            <a:srgbClr val="FF0000">
              <a:alpha val="25098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Obstacle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F97A40-7010-6C6E-1A88-D95234900CF8}"/>
              </a:ext>
            </a:extLst>
          </p:cNvPr>
          <p:cNvSpPr txBox="1"/>
          <p:nvPr/>
        </p:nvSpPr>
        <p:spPr>
          <a:xfrm>
            <a:off x="2779271" y="1616067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t=T seconds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D89874-EC57-40D5-7BF7-8F452FFDA237}"/>
              </a:ext>
            </a:extLst>
          </p:cNvPr>
          <p:cNvSpPr/>
          <p:nvPr/>
        </p:nvSpPr>
        <p:spPr>
          <a:xfrm>
            <a:off x="2209924" y="5407676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5635D0-060A-8832-8725-737B74DCC8E8}"/>
              </a:ext>
            </a:extLst>
          </p:cNvPr>
          <p:cNvSpPr/>
          <p:nvPr/>
        </p:nvSpPr>
        <p:spPr>
          <a:xfrm>
            <a:off x="8040624" y="1941488"/>
            <a:ext cx="402336" cy="4023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D4608-4567-82A1-760A-550DFC502FCD}"/>
              </a:ext>
            </a:extLst>
          </p:cNvPr>
          <p:cNvSpPr txBox="1"/>
          <p:nvPr/>
        </p:nvSpPr>
        <p:spPr>
          <a:xfrm>
            <a:off x="1679572" y="5021843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t=0 seconds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E05B04-3502-563C-D44C-423406EB19A4}"/>
              </a:ext>
            </a:extLst>
          </p:cNvPr>
          <p:cNvSpPr txBox="1"/>
          <p:nvPr/>
        </p:nvSpPr>
        <p:spPr>
          <a:xfrm>
            <a:off x="7610856" y="1542724"/>
            <a:ext cx="166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 T seconds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F76958-49AA-4B02-CC4A-C4FD6CC28737}"/>
              </a:ext>
            </a:extLst>
          </p:cNvPr>
          <p:cNvCxnSpPr>
            <a:cxnSpLocks/>
          </p:cNvCxnSpPr>
          <p:nvPr/>
        </p:nvCxnSpPr>
        <p:spPr>
          <a:xfrm flipV="1">
            <a:off x="2612260" y="2083067"/>
            <a:ext cx="2147192" cy="340938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E9648F-F6C8-2419-D9DA-3606765E1DCE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861169" y="2057637"/>
            <a:ext cx="3179455" cy="8501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5346940-07C7-0A14-709E-BA6090528C35}"/>
              </a:ext>
            </a:extLst>
          </p:cNvPr>
          <p:cNvSpPr/>
          <p:nvPr/>
        </p:nvSpPr>
        <p:spPr>
          <a:xfrm>
            <a:off x="3165987" y="3963761"/>
            <a:ext cx="653281" cy="46470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1501</Words>
  <Application>Microsoft Office PowerPoint</Application>
  <PresentationFormat>Widescreen</PresentationFormat>
  <Paragraphs>244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Aptos</vt:lpstr>
      <vt:lpstr>Aptos Display</vt:lpstr>
      <vt:lpstr>Arial</vt:lpstr>
      <vt:lpstr>Office Theme</vt:lpstr>
      <vt:lpstr>Time Constrained Multi-Agent Path Planning Around Static and Dynamic Obstacles Using Graphs of Convex Sets</vt:lpstr>
      <vt:lpstr>Problem Description:</vt:lpstr>
      <vt:lpstr>Problem Visual</vt:lpstr>
      <vt:lpstr>Path Planning</vt:lpstr>
      <vt:lpstr>Time Constrained</vt:lpstr>
      <vt:lpstr>Static Obstacle</vt:lpstr>
      <vt:lpstr>Dynamic Obstacle</vt:lpstr>
      <vt:lpstr>Multi-Agent</vt:lpstr>
      <vt:lpstr>Multi-Agent</vt:lpstr>
      <vt:lpstr>Method To Solve:</vt:lpstr>
      <vt:lpstr>Related Literature</vt:lpstr>
      <vt:lpstr>Convex Sets</vt:lpstr>
      <vt:lpstr>Graph of Convex Sets Sum Up:</vt:lpstr>
      <vt:lpstr>Graph Traversal</vt:lpstr>
      <vt:lpstr>Research Gap</vt:lpstr>
      <vt:lpstr>Contribution</vt:lpstr>
      <vt:lpstr>Algorithm Overview</vt:lpstr>
      <vt:lpstr>Convex Configuration Space Algorithm:</vt:lpstr>
      <vt:lpstr>2D example</vt:lpstr>
      <vt:lpstr>2D example</vt:lpstr>
      <vt:lpstr>2D example</vt:lpstr>
      <vt:lpstr>2D example</vt:lpstr>
      <vt:lpstr>2D example</vt:lpstr>
      <vt:lpstr>2D example</vt:lpstr>
      <vt:lpstr>2D example</vt:lpstr>
      <vt:lpstr>3D Implementation</vt:lpstr>
      <vt:lpstr>3D Implementation</vt:lpstr>
      <vt:lpstr>3D Example</vt:lpstr>
      <vt:lpstr>Diverging From MIT</vt:lpstr>
      <vt:lpstr>A* Graph Traversal</vt:lpstr>
      <vt:lpstr>Final Optimization Formulation</vt:lpstr>
      <vt:lpstr>Final Optimization Formulation</vt:lpstr>
      <vt:lpstr>Final Optimization Formulation</vt:lpstr>
      <vt:lpstr>Final Optimization Formulation</vt:lpstr>
      <vt:lpstr>Final Optimization Formulation</vt:lpstr>
      <vt:lpstr>Final Optimization Formulation</vt:lpstr>
      <vt:lpstr>Final Optimization Formulation</vt:lpstr>
      <vt:lpstr>Multi-Agent Implementation</vt:lpstr>
      <vt:lpstr>Stipulations</vt:lpstr>
      <vt:lpstr>Experiment 1</vt:lpstr>
      <vt:lpstr>Results!</vt:lpstr>
      <vt:lpstr>Multi-Agent Scenario</vt:lpstr>
      <vt:lpstr>Results</vt:lpstr>
      <vt:lpstr>Minkowski Hulls/ Swapped Locations</vt:lpstr>
      <vt:lpstr>Note: My calculation for the minkowski sum was off, there is *slight* agent overlap</vt:lpstr>
      <vt:lpstr>Larger Hulls Still Works</vt:lpstr>
      <vt:lpstr>Geometry Idling, Swapped top and bottom</vt:lpstr>
      <vt:lpstr>Synchronized Arrival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Constrained Multi-Agent Path Planning Around Static and Dynamic Obstacles Using Graphs of Convex Sets</dc:title>
  <dc:creator>Matthew Osburn</dc:creator>
  <cp:lastModifiedBy>Matthew Osburn</cp:lastModifiedBy>
  <cp:revision>2</cp:revision>
  <dcterms:created xsi:type="dcterms:W3CDTF">2024-04-08T16:12:24Z</dcterms:created>
  <dcterms:modified xsi:type="dcterms:W3CDTF">2024-04-08T18:20:29Z</dcterms:modified>
</cp:coreProperties>
</file>